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72" r:id="rId3"/>
    <p:sldId id="277" r:id="rId4"/>
    <p:sldId id="269" r:id="rId5"/>
    <p:sldId id="281" r:id="rId6"/>
    <p:sldId id="273" r:id="rId7"/>
    <p:sldId id="278" r:id="rId8"/>
    <p:sldId id="268" r:id="rId9"/>
  </p:sldIdLst>
  <p:sldSz cx="6858000" cy="9906000" type="A4"/>
  <p:notesSz cx="6858000" cy="9906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n hamonic" initials="jh" lastIdx="1" clrIdx="0">
    <p:extLst>
      <p:ext uri="{19B8F6BF-5375-455C-9EA6-DF929625EA0E}">
        <p15:presenceInfo xmlns:p15="http://schemas.microsoft.com/office/powerpoint/2012/main" userId="9b0e25df31d7ec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4290" y="16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14350" y="3070860"/>
            <a:ext cx="5829300" cy="208025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028700" y="5547360"/>
            <a:ext cx="4800600" cy="2476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9/3/2019</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0" i="0" u="heavy">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9/3/2019</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0" i="0" u="heavy">
                <a:solidFill>
                  <a:schemeClr val="bg1"/>
                </a:solidFill>
                <a:latin typeface="Trebuchet MS"/>
                <a:cs typeface="Trebuchet MS"/>
              </a:defRPr>
            </a:lvl1pPr>
          </a:lstStyle>
          <a:p>
            <a:endParaRPr/>
          </a:p>
        </p:txBody>
      </p:sp>
      <p:sp>
        <p:nvSpPr>
          <p:cNvPr id="3" name="Holder 3"/>
          <p:cNvSpPr>
            <a:spLocks noGrp="1"/>
          </p:cNvSpPr>
          <p:nvPr>
            <p:ph sz="half" idx="2"/>
          </p:nvPr>
        </p:nvSpPr>
        <p:spPr>
          <a:xfrm>
            <a:off x="342900" y="2278380"/>
            <a:ext cx="2983230" cy="653796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531870" y="2278380"/>
            <a:ext cx="2983230" cy="653796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9/3/2019</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000" b="0" i="0" u="heavy">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9/3/2019</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9/3/2019</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435609" cy="1356995"/>
          </a:xfrm>
          <a:custGeom>
            <a:avLst/>
            <a:gdLst/>
            <a:ahLst/>
            <a:cxnLst/>
            <a:rect l="l" t="t" r="r" b="b"/>
            <a:pathLst>
              <a:path w="435609" h="1356995">
                <a:moveTo>
                  <a:pt x="435301" y="0"/>
                </a:moveTo>
                <a:lnTo>
                  <a:pt x="419258" y="0"/>
                </a:lnTo>
                <a:lnTo>
                  <a:pt x="360863" y="150029"/>
                </a:lnTo>
                <a:lnTo>
                  <a:pt x="321575" y="255604"/>
                </a:lnTo>
                <a:lnTo>
                  <a:pt x="242991" y="485081"/>
                </a:lnTo>
                <a:lnTo>
                  <a:pt x="203702" y="604425"/>
                </a:lnTo>
                <a:lnTo>
                  <a:pt x="125118" y="852267"/>
                </a:lnTo>
                <a:lnTo>
                  <a:pt x="87617" y="985362"/>
                </a:lnTo>
                <a:lnTo>
                  <a:pt x="9035" y="1260761"/>
                </a:lnTo>
                <a:lnTo>
                  <a:pt x="0" y="1296144"/>
                </a:lnTo>
                <a:lnTo>
                  <a:pt x="0" y="1356461"/>
                </a:lnTo>
                <a:lnTo>
                  <a:pt x="19751" y="1279107"/>
                </a:lnTo>
                <a:lnTo>
                  <a:pt x="59039" y="1141417"/>
                </a:lnTo>
                <a:lnTo>
                  <a:pt x="96547" y="1003727"/>
                </a:lnTo>
                <a:lnTo>
                  <a:pt x="135836" y="875210"/>
                </a:lnTo>
                <a:lnTo>
                  <a:pt x="173344" y="746711"/>
                </a:lnTo>
                <a:lnTo>
                  <a:pt x="212632" y="622772"/>
                </a:lnTo>
                <a:lnTo>
                  <a:pt x="251921" y="508042"/>
                </a:lnTo>
                <a:lnTo>
                  <a:pt x="291209" y="388698"/>
                </a:lnTo>
                <a:lnTo>
                  <a:pt x="330505" y="278546"/>
                </a:lnTo>
                <a:lnTo>
                  <a:pt x="407301" y="72029"/>
                </a:lnTo>
                <a:lnTo>
                  <a:pt x="435301" y="0"/>
                </a:lnTo>
                <a:close/>
              </a:path>
            </a:pathLst>
          </a:custGeom>
          <a:solidFill>
            <a:srgbClr val="E9D9D1"/>
          </a:solidFill>
        </p:spPr>
        <p:txBody>
          <a:bodyPr wrap="square" lIns="0" tIns="0" rIns="0" bIns="0" rtlCol="0"/>
          <a:lstStyle/>
          <a:p>
            <a:endParaRPr dirty="0"/>
          </a:p>
        </p:txBody>
      </p:sp>
      <p:sp>
        <p:nvSpPr>
          <p:cNvPr id="2" name="Holder 2"/>
          <p:cNvSpPr>
            <a:spLocks noGrp="1"/>
          </p:cNvSpPr>
          <p:nvPr>
            <p:ph type="title"/>
          </p:nvPr>
        </p:nvSpPr>
        <p:spPr>
          <a:xfrm>
            <a:off x="716508" y="36957"/>
            <a:ext cx="5424982" cy="788035"/>
          </a:xfrm>
          <a:prstGeom prst="rect">
            <a:avLst/>
          </a:prstGeom>
        </p:spPr>
        <p:txBody>
          <a:bodyPr wrap="square" lIns="0" tIns="0" rIns="0" bIns="0">
            <a:spAutoFit/>
          </a:bodyPr>
          <a:lstStyle>
            <a:lvl1pPr>
              <a:defRPr sz="5000" b="0" i="0" u="heavy">
                <a:solidFill>
                  <a:schemeClr val="bg1"/>
                </a:solidFill>
                <a:latin typeface="Trebuchet MS"/>
                <a:cs typeface="Trebuchet MS"/>
              </a:defRPr>
            </a:lvl1pPr>
          </a:lstStyle>
          <a:p>
            <a:endParaRPr/>
          </a:p>
        </p:txBody>
      </p:sp>
      <p:sp>
        <p:nvSpPr>
          <p:cNvPr id="3" name="Holder 3"/>
          <p:cNvSpPr>
            <a:spLocks noGrp="1"/>
          </p:cNvSpPr>
          <p:nvPr>
            <p:ph type="body" idx="1"/>
          </p:nvPr>
        </p:nvSpPr>
        <p:spPr>
          <a:xfrm>
            <a:off x="822756" y="3956050"/>
            <a:ext cx="5212486" cy="332930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331720" y="9212580"/>
            <a:ext cx="2194560" cy="49530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342900" y="9212580"/>
            <a:ext cx="1577340" cy="4953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9/3/2019</a:t>
            </a:fld>
            <a:endParaRPr lang="en-US" dirty="0"/>
          </a:p>
        </p:txBody>
      </p:sp>
      <p:sp>
        <p:nvSpPr>
          <p:cNvPr id="6" name="Holder 6"/>
          <p:cNvSpPr>
            <a:spLocks noGrp="1"/>
          </p:cNvSpPr>
          <p:nvPr>
            <p:ph type="sldNum" sz="quarter" idx="7"/>
          </p:nvPr>
        </p:nvSpPr>
        <p:spPr>
          <a:xfrm>
            <a:off x="4937760" y="9212580"/>
            <a:ext cx="1577340" cy="4953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genesisblockhk.com/" TargetMode="External"/><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hyperlink" Target="https://ustftmba.slack.com/files/UC2761Y90/FFBRV9Z62/hkust_fintech_club_education_session_1_-_blockchain_primer_deck_-_06.12.18.pptx" TargetMode="External"/><Relationship Id="rId5" Type="http://schemas.openxmlformats.org/officeDocument/2006/relationships/image" Target="../media/image5.jpe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jpe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5.png"/><Relationship Id="rId18" Type="http://schemas.openxmlformats.org/officeDocument/2006/relationships/image" Target="../media/image18.png"/><Relationship Id="rId3" Type="http://schemas.openxmlformats.org/officeDocument/2006/relationships/hyperlink" Target="https://medium.com/angelhub/democratizing-startup-investment-a4933b962539" TargetMode="External"/><Relationship Id="rId7" Type="http://schemas.openxmlformats.org/officeDocument/2006/relationships/hyperlink" Target="https://www.prnewswire.com/news-releases/hedera-hashgraph-announces-winners-of-global-hackathon-and-hedera-mvps-300733328.html" TargetMode="External"/><Relationship Id="rId12" Type="http://schemas.openxmlformats.org/officeDocument/2006/relationships/image" Target="../media/image14.png"/><Relationship Id="rId17" Type="http://schemas.openxmlformats.org/officeDocument/2006/relationships/image" Target="../media/image17.png"/><Relationship Id="rId2" Type="http://schemas.openxmlformats.org/officeDocument/2006/relationships/image" Target="../media/image10.jpeg"/><Relationship Id="rId16" Type="http://schemas.openxmlformats.org/officeDocument/2006/relationships/hyperlink" Target="https://www.linkedin.com/in/karenabelin/" TargetMode="External"/><Relationship Id="rId1" Type="http://schemas.openxmlformats.org/officeDocument/2006/relationships/slideLayout" Target="../slideLayouts/slideLayout5.xml"/><Relationship Id="rId6" Type="http://schemas.openxmlformats.org/officeDocument/2006/relationships/image" Target="../media/image3.png"/><Relationship Id="rId11" Type="http://schemas.openxmlformats.org/officeDocument/2006/relationships/image" Target="../media/image13.png"/><Relationship Id="rId5" Type="http://schemas.openxmlformats.org/officeDocument/2006/relationships/image" Target="../media/image11.png"/><Relationship Id="rId15" Type="http://schemas.openxmlformats.org/officeDocument/2006/relationships/hyperlink" Target="https://www.linkedin.com/in/karencontetfarzam/" TargetMode="External"/><Relationship Id="rId10" Type="http://schemas.openxmlformats.org/officeDocument/2006/relationships/hyperlink" Target="https://www.youtube.com/watch?v=JDmeMGHgnOw" TargetMode="External"/><Relationship Id="rId19" Type="http://schemas.openxmlformats.org/officeDocument/2006/relationships/image" Target="../media/image19.png"/><Relationship Id="rId4" Type="http://schemas.openxmlformats.org/officeDocument/2006/relationships/hyperlink" Target="https://www.whub.io/toolbox" TargetMode="External"/><Relationship Id="rId9" Type="http://schemas.openxmlformats.org/officeDocument/2006/relationships/image" Target="../media/image12.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hyperlink" Target="https://www.sfc.hk/web/EN/news-and-announcements/policy-statements-and-announcements/reg-framework-virtual-asset-portfolios-managers-fund-distributors-trading-platform-operators.html" TargetMode="External"/><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23.jpeg"/><Relationship Id="rId11" Type="http://schemas.openxmlformats.org/officeDocument/2006/relationships/image" Target="../media/image27.png"/><Relationship Id="rId5" Type="http://schemas.openxmlformats.org/officeDocument/2006/relationships/image" Target="../media/image22.jpeg"/><Relationship Id="rId10" Type="http://schemas.openxmlformats.org/officeDocument/2006/relationships/image" Target="../media/image26.png"/><Relationship Id="rId4" Type="http://schemas.openxmlformats.org/officeDocument/2006/relationships/image" Target="../media/image21.jpe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5.xml"/><Relationship Id="rId6" Type="http://schemas.openxmlformats.org/officeDocument/2006/relationships/image" Target="../media/image36.tiff"/><Relationship Id="rId5" Type="http://schemas.openxmlformats.org/officeDocument/2006/relationships/image" Target="../media/image3.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cbinsights.com/research/report/blockchain-trends-2019/" TargetMode="Externa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hyperlink" Target="https://www.facebook.com/FinTechHKUST/" TargetMode="External"/><Relationship Id="rId13" Type="http://schemas.openxmlformats.org/officeDocument/2006/relationships/image" Target="../media/image44.png"/><Relationship Id="rId18" Type="http://schemas.openxmlformats.org/officeDocument/2006/relationships/image" Target="../media/image49.png"/><Relationship Id="rId3" Type="http://schemas.microsoft.com/office/2007/relationships/hdphoto" Target="../media/hdphoto2.wdp"/><Relationship Id="rId7" Type="http://schemas.openxmlformats.org/officeDocument/2006/relationships/hyperlink" Target="https://ustftmba.slack.com/files/UBZ50S8TC/FF25YKASX/pitchbook_2019_emerging_technology_outlook.pdf.pdf" TargetMode="External"/><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image" Target="../media/image40.png"/><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hyperlink" Target="https://www.wired.co.uk/article/open-banking-cma-psd2-explained" TargetMode="External"/><Relationship Id="rId11" Type="http://schemas.openxmlformats.org/officeDocument/2006/relationships/image" Target="../media/image42.jpeg"/><Relationship Id="rId5" Type="http://schemas.openxmlformats.org/officeDocument/2006/relationships/hyperlink" Target="https://youtu.be/hYip_Vuv8J0" TargetMode="External"/><Relationship Id="rId15" Type="http://schemas.openxmlformats.org/officeDocument/2006/relationships/image" Target="../media/image46.png"/><Relationship Id="rId10" Type="http://schemas.openxmlformats.org/officeDocument/2006/relationships/hyperlink" Target="https://chat.whatsapp.com/65DFeOTUG3f2hdm3fIgyGd" TargetMode="External"/><Relationship Id="rId19" Type="http://schemas.openxmlformats.org/officeDocument/2006/relationships/image" Target="../media/image50.png"/><Relationship Id="rId4" Type="http://schemas.openxmlformats.org/officeDocument/2006/relationships/hyperlink" Target="https://ustftmba.slack.com/messages/CC81B4E5Q/" TargetMode="External"/><Relationship Id="rId9" Type="http://schemas.openxmlformats.org/officeDocument/2006/relationships/image" Target="../media/image41.png"/><Relationship Id="rId1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36335" y="9440819"/>
            <a:ext cx="657860" cy="275590"/>
          </a:xfrm>
          <a:prstGeom prst="rect">
            <a:avLst/>
          </a:prstGeom>
        </p:spPr>
        <p:txBody>
          <a:bodyPr vert="horz" wrap="square" lIns="0" tIns="0" rIns="0" bIns="0" rtlCol="0">
            <a:spAutoFit/>
          </a:bodyPr>
          <a:lstStyle/>
          <a:p>
            <a:pPr indent="46990">
              <a:lnSpc>
                <a:spcPct val="100000"/>
              </a:lnSpc>
            </a:pPr>
            <a:r>
              <a:rPr sz="600" spc="-5" dirty="0">
                <a:solidFill>
                  <a:srgbClr val="333333"/>
                </a:solidFill>
                <a:latin typeface="Tahoma"/>
                <a:cs typeface="Tahoma"/>
              </a:rPr>
              <a:t>confidentiel </a:t>
            </a:r>
            <a:r>
              <a:rPr sz="900" dirty="0">
                <a:solidFill>
                  <a:srgbClr val="333333"/>
                </a:solidFill>
                <a:latin typeface="Tahoma"/>
                <a:cs typeface="Tahoma"/>
              </a:rPr>
              <a:t>| </a:t>
            </a:r>
            <a:r>
              <a:rPr sz="900" spc="-5" dirty="0">
                <a:solidFill>
                  <a:srgbClr val="502F78"/>
                </a:solidFill>
                <a:latin typeface="Tahoma"/>
                <a:cs typeface="Tahoma"/>
              </a:rPr>
              <a:t>©  </a:t>
            </a:r>
            <a:r>
              <a:rPr sz="900" spc="5" dirty="0">
                <a:solidFill>
                  <a:srgbClr val="502F78"/>
                </a:solidFill>
                <a:latin typeface="Tahoma"/>
                <a:cs typeface="Tahoma"/>
              </a:rPr>
              <a:t>W</a:t>
            </a:r>
            <a:r>
              <a:rPr sz="900" spc="-5" dirty="0">
                <a:solidFill>
                  <a:srgbClr val="502F78"/>
                </a:solidFill>
                <a:latin typeface="Tahoma"/>
                <a:cs typeface="Tahoma"/>
              </a:rPr>
              <a:t>AV</a:t>
            </a:r>
            <a:r>
              <a:rPr sz="900" dirty="0">
                <a:solidFill>
                  <a:srgbClr val="502F78"/>
                </a:solidFill>
                <a:latin typeface="Tahoma"/>
                <a:cs typeface="Tahoma"/>
              </a:rPr>
              <a:t>ESTONE</a:t>
            </a:r>
            <a:endParaRPr sz="900" dirty="0">
              <a:latin typeface="Tahoma"/>
              <a:cs typeface="Tahoma"/>
            </a:endParaRPr>
          </a:p>
        </p:txBody>
      </p:sp>
      <p:sp>
        <p:nvSpPr>
          <p:cNvPr id="3" name="object 3"/>
          <p:cNvSpPr txBox="1"/>
          <p:nvPr/>
        </p:nvSpPr>
        <p:spPr>
          <a:xfrm>
            <a:off x="6629400" y="9601200"/>
            <a:ext cx="466551" cy="151323"/>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333333"/>
                </a:solidFill>
                <a:latin typeface="Tahoma"/>
                <a:cs typeface="Tahoma"/>
              </a:rPr>
              <a:t>1</a:t>
            </a:r>
            <a:endParaRPr sz="900" dirty="0">
              <a:latin typeface="Tahoma"/>
              <a:cs typeface="Tahoma"/>
            </a:endParaRPr>
          </a:p>
        </p:txBody>
      </p:sp>
      <p:sp>
        <p:nvSpPr>
          <p:cNvPr id="4" name="object 4"/>
          <p:cNvSpPr/>
          <p:nvPr/>
        </p:nvSpPr>
        <p:spPr>
          <a:xfrm>
            <a:off x="0" y="0"/>
            <a:ext cx="6858000" cy="1234440"/>
          </a:xfrm>
          <a:prstGeom prst="rect">
            <a:avLst/>
          </a:prstGeom>
          <a: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40000" contrast="40000"/>
                      </a14:imgEffect>
                    </a14:imgLayer>
                  </a14:imgProps>
                </a:ext>
              </a:extLst>
            </a:blip>
            <a:stretch>
              <a:fillRect/>
            </a:stretch>
          </a:blipFill>
        </p:spPr>
        <p:txBody>
          <a:bodyPr wrap="square" lIns="0" tIns="0" rIns="0" bIns="0" rtlCol="0"/>
          <a:lstStyle/>
          <a:p>
            <a:endParaRPr dirty="0"/>
          </a:p>
        </p:txBody>
      </p:sp>
      <p:sp>
        <p:nvSpPr>
          <p:cNvPr id="5" name="object 5"/>
          <p:cNvSpPr txBox="1">
            <a:spLocks noGrp="1"/>
          </p:cNvSpPr>
          <p:nvPr>
            <p:ph type="title"/>
          </p:nvPr>
        </p:nvSpPr>
        <p:spPr>
          <a:prstGeom prst="rect">
            <a:avLst/>
          </a:prstGeom>
        </p:spPr>
        <p:txBody>
          <a:bodyPr vert="horz" wrap="square" lIns="0" tIns="12700" rIns="0" bIns="0" rtlCol="0">
            <a:spAutoFit/>
          </a:bodyPr>
          <a:lstStyle/>
          <a:p>
            <a:pPr marL="27940" algn="ctr">
              <a:lnSpc>
                <a:spcPct val="100000"/>
              </a:lnSpc>
              <a:spcBef>
                <a:spcPts val="100"/>
              </a:spcBef>
            </a:pPr>
            <a:r>
              <a:rPr lang="fr-FR" u="none" spc="-130" dirty="0"/>
              <a:t>FinTech@HKUST</a:t>
            </a:r>
            <a:endParaRPr u="none" spc="-185" dirty="0"/>
          </a:p>
        </p:txBody>
      </p:sp>
      <p:sp>
        <p:nvSpPr>
          <p:cNvPr id="6" name="object 6"/>
          <p:cNvSpPr/>
          <p:nvPr/>
        </p:nvSpPr>
        <p:spPr>
          <a:xfrm>
            <a:off x="5318759" y="9233916"/>
            <a:ext cx="1242060" cy="527685"/>
          </a:xfrm>
          <a:custGeom>
            <a:avLst/>
            <a:gdLst/>
            <a:ahLst/>
            <a:cxnLst/>
            <a:rect l="l" t="t" r="r" b="b"/>
            <a:pathLst>
              <a:path w="1242059" h="527684">
                <a:moveTo>
                  <a:pt x="0" y="527303"/>
                </a:moveTo>
                <a:lnTo>
                  <a:pt x="1242060" y="527303"/>
                </a:lnTo>
                <a:lnTo>
                  <a:pt x="1242060" y="0"/>
                </a:lnTo>
                <a:lnTo>
                  <a:pt x="0" y="0"/>
                </a:lnTo>
                <a:lnTo>
                  <a:pt x="0" y="527303"/>
                </a:lnTo>
                <a:close/>
              </a:path>
            </a:pathLst>
          </a:custGeom>
          <a:solidFill>
            <a:srgbClr val="FFFFFF"/>
          </a:solidFill>
        </p:spPr>
        <p:txBody>
          <a:bodyPr wrap="square" lIns="0" tIns="0" rIns="0" bIns="0" rtlCol="0"/>
          <a:lstStyle/>
          <a:p>
            <a:endParaRPr dirty="0"/>
          </a:p>
        </p:txBody>
      </p:sp>
      <p:sp>
        <p:nvSpPr>
          <p:cNvPr id="7" name="object 7"/>
          <p:cNvSpPr/>
          <p:nvPr/>
        </p:nvSpPr>
        <p:spPr>
          <a:xfrm>
            <a:off x="833627" y="7670292"/>
            <a:ext cx="2809240" cy="2044064"/>
          </a:xfrm>
          <a:custGeom>
            <a:avLst/>
            <a:gdLst/>
            <a:ahLst/>
            <a:cxnLst/>
            <a:rect l="l" t="t" r="r" b="b"/>
            <a:pathLst>
              <a:path w="2809240" h="2044065">
                <a:moveTo>
                  <a:pt x="0" y="2043683"/>
                </a:moveTo>
                <a:lnTo>
                  <a:pt x="2808732" y="2043683"/>
                </a:lnTo>
                <a:lnTo>
                  <a:pt x="2808732" y="0"/>
                </a:lnTo>
                <a:lnTo>
                  <a:pt x="0" y="0"/>
                </a:lnTo>
                <a:lnTo>
                  <a:pt x="0" y="2043683"/>
                </a:lnTo>
                <a:close/>
              </a:path>
            </a:pathLst>
          </a:custGeom>
          <a:solidFill>
            <a:srgbClr val="F4F3F0"/>
          </a:solidFill>
        </p:spPr>
        <p:txBody>
          <a:bodyPr wrap="square" lIns="0" tIns="0" rIns="0" bIns="0" rtlCol="0"/>
          <a:lstStyle/>
          <a:p>
            <a:endParaRPr dirty="0"/>
          </a:p>
        </p:txBody>
      </p:sp>
      <p:sp>
        <p:nvSpPr>
          <p:cNvPr id="8" name="object 8"/>
          <p:cNvSpPr txBox="1"/>
          <p:nvPr/>
        </p:nvSpPr>
        <p:spPr>
          <a:xfrm>
            <a:off x="903833" y="7702042"/>
            <a:ext cx="1340257" cy="738664"/>
          </a:xfrm>
          <a:prstGeom prst="rect">
            <a:avLst/>
          </a:prstGeom>
        </p:spPr>
        <p:txBody>
          <a:bodyPr vert="horz" wrap="square" lIns="0" tIns="12700" rIns="0" bIns="0" rtlCol="0">
            <a:spAutoFit/>
          </a:bodyPr>
          <a:lstStyle/>
          <a:p>
            <a:pPr marL="34925">
              <a:lnSpc>
                <a:spcPct val="100000"/>
              </a:lnSpc>
              <a:spcBef>
                <a:spcPts val="100"/>
              </a:spcBef>
            </a:pPr>
            <a:r>
              <a:rPr b="1" spc="-5" dirty="0">
                <a:solidFill>
                  <a:schemeClr val="tx2"/>
                </a:solidFill>
                <a:latin typeface="Tahoma"/>
                <a:cs typeface="Tahoma"/>
              </a:rPr>
              <a:t>Agenda</a:t>
            </a:r>
            <a:endParaRPr lang="fr-FR" b="1" spc="-5" dirty="0">
              <a:solidFill>
                <a:schemeClr val="tx2"/>
              </a:solidFill>
              <a:latin typeface="Tahoma"/>
              <a:cs typeface="Tahoma"/>
            </a:endParaRPr>
          </a:p>
          <a:p>
            <a:pPr marL="12700" marR="5080">
              <a:lnSpc>
                <a:spcPts val="1080"/>
              </a:lnSpc>
              <a:spcBef>
                <a:spcPts val="1280"/>
              </a:spcBef>
            </a:pPr>
            <a:r>
              <a:rPr lang="fr-FR" sz="1000" spc="-5" dirty="0">
                <a:solidFill>
                  <a:srgbClr val="333333"/>
                </a:solidFill>
                <a:latin typeface="Tahoma"/>
                <a:cs typeface="Tahoma"/>
              </a:rPr>
              <a:t>Blockchain </a:t>
            </a:r>
            <a:r>
              <a:rPr lang="fr-FR" sz="1000" spc="-5" dirty="0" err="1">
                <a:solidFill>
                  <a:srgbClr val="333333"/>
                </a:solidFill>
                <a:latin typeface="Tahoma"/>
                <a:cs typeface="Tahoma"/>
              </a:rPr>
              <a:t>Competition</a:t>
            </a:r>
            <a:endParaRPr lang="fr-FR" sz="1000" spc="-5" dirty="0">
              <a:solidFill>
                <a:srgbClr val="333333"/>
              </a:solidFill>
              <a:latin typeface="Tahoma"/>
              <a:cs typeface="Tahoma"/>
            </a:endParaRPr>
          </a:p>
          <a:p>
            <a:pPr marL="12700" marR="5080">
              <a:lnSpc>
                <a:spcPts val="1080"/>
              </a:lnSpc>
            </a:pPr>
            <a:r>
              <a:rPr sz="1000" spc="-5" dirty="0">
                <a:solidFill>
                  <a:schemeClr val="tx2"/>
                </a:solidFill>
                <a:latin typeface="Tahoma"/>
                <a:cs typeface="Tahoma"/>
              </a:rPr>
              <a:t>Page</a:t>
            </a:r>
            <a:r>
              <a:rPr sz="1000" spc="-15" dirty="0">
                <a:solidFill>
                  <a:schemeClr val="tx2"/>
                </a:solidFill>
                <a:latin typeface="Tahoma"/>
                <a:cs typeface="Tahoma"/>
              </a:rPr>
              <a:t> </a:t>
            </a:r>
            <a:r>
              <a:rPr lang="fr-FR" sz="1000" spc="-5" dirty="0">
                <a:solidFill>
                  <a:schemeClr val="tx2"/>
                </a:solidFill>
                <a:latin typeface="Tahoma"/>
                <a:cs typeface="Tahoma"/>
              </a:rPr>
              <a:t>2</a:t>
            </a:r>
            <a:endParaRPr sz="1000" dirty="0">
              <a:solidFill>
                <a:schemeClr val="tx2"/>
              </a:solidFill>
              <a:latin typeface="Tahoma"/>
              <a:cs typeface="Tahoma"/>
            </a:endParaRPr>
          </a:p>
        </p:txBody>
      </p:sp>
      <p:sp>
        <p:nvSpPr>
          <p:cNvPr id="9" name="object 9"/>
          <p:cNvSpPr txBox="1"/>
          <p:nvPr/>
        </p:nvSpPr>
        <p:spPr>
          <a:xfrm>
            <a:off x="903832" y="9063025"/>
            <a:ext cx="1374928" cy="576440"/>
          </a:xfrm>
          <a:prstGeom prst="rect">
            <a:avLst/>
          </a:prstGeom>
        </p:spPr>
        <p:txBody>
          <a:bodyPr vert="horz" wrap="square" lIns="0" tIns="12065" rIns="0" bIns="0" rtlCol="0">
            <a:spAutoFit/>
          </a:bodyPr>
          <a:lstStyle/>
          <a:p>
            <a:pPr marL="12700">
              <a:lnSpc>
                <a:spcPct val="100000"/>
              </a:lnSpc>
              <a:spcBef>
                <a:spcPts val="95"/>
              </a:spcBef>
            </a:pPr>
            <a:r>
              <a:rPr sz="1000" spc="-5" dirty="0">
                <a:solidFill>
                  <a:schemeClr val="tx2"/>
                </a:solidFill>
                <a:latin typeface="Tahoma"/>
                <a:cs typeface="Tahoma"/>
              </a:rPr>
              <a:t>Page</a:t>
            </a:r>
            <a:r>
              <a:rPr sz="1000" spc="-100" dirty="0">
                <a:solidFill>
                  <a:schemeClr val="tx2"/>
                </a:solidFill>
                <a:latin typeface="Tahoma"/>
                <a:cs typeface="Tahoma"/>
              </a:rPr>
              <a:t> </a:t>
            </a:r>
            <a:r>
              <a:rPr lang="fr-FR" sz="1000" spc="-5" dirty="0">
                <a:solidFill>
                  <a:schemeClr val="tx2"/>
                </a:solidFill>
                <a:latin typeface="Tahoma"/>
                <a:cs typeface="Tahoma"/>
              </a:rPr>
              <a:t>4</a:t>
            </a:r>
            <a:endParaRPr sz="1000" dirty="0">
              <a:solidFill>
                <a:schemeClr val="tx2"/>
              </a:solidFill>
              <a:latin typeface="Tahoma"/>
              <a:cs typeface="Tahoma"/>
            </a:endParaRPr>
          </a:p>
          <a:p>
            <a:pPr marL="12700" marR="5080">
              <a:lnSpc>
                <a:spcPts val="1080"/>
              </a:lnSpc>
              <a:spcBef>
                <a:spcPts val="1010"/>
              </a:spcBef>
            </a:pPr>
            <a:r>
              <a:rPr lang="fr-FR" sz="1000" spc="-10" dirty="0">
                <a:solidFill>
                  <a:srgbClr val="333333"/>
                </a:solidFill>
                <a:latin typeface="Tahoma"/>
                <a:cs typeface="Tahoma"/>
              </a:rPr>
              <a:t>MBA FinTech Electives </a:t>
            </a:r>
            <a:r>
              <a:rPr sz="1000" spc="-5" dirty="0">
                <a:solidFill>
                  <a:schemeClr val="tx2"/>
                </a:solidFill>
                <a:latin typeface="Tahoma"/>
                <a:cs typeface="Tahoma"/>
              </a:rPr>
              <a:t>Page</a:t>
            </a:r>
            <a:r>
              <a:rPr sz="1000" spc="-20" dirty="0">
                <a:solidFill>
                  <a:schemeClr val="tx2"/>
                </a:solidFill>
                <a:latin typeface="Tahoma"/>
                <a:cs typeface="Tahoma"/>
              </a:rPr>
              <a:t> </a:t>
            </a:r>
            <a:r>
              <a:rPr lang="fr-FR" sz="1000" spc="-5" dirty="0">
                <a:solidFill>
                  <a:schemeClr val="tx2"/>
                </a:solidFill>
                <a:latin typeface="Tahoma"/>
                <a:cs typeface="Tahoma"/>
              </a:rPr>
              <a:t>6</a:t>
            </a:r>
            <a:endParaRPr sz="1000" dirty="0">
              <a:solidFill>
                <a:schemeClr val="tx2"/>
              </a:solidFill>
              <a:latin typeface="Tahoma"/>
              <a:cs typeface="Tahoma"/>
            </a:endParaRPr>
          </a:p>
        </p:txBody>
      </p:sp>
      <p:sp>
        <p:nvSpPr>
          <p:cNvPr id="10" name="object 10"/>
          <p:cNvSpPr txBox="1"/>
          <p:nvPr/>
        </p:nvSpPr>
        <p:spPr>
          <a:xfrm>
            <a:off x="2347341" y="8122666"/>
            <a:ext cx="1081252" cy="311623"/>
          </a:xfrm>
          <a:prstGeom prst="rect">
            <a:avLst/>
          </a:prstGeom>
        </p:spPr>
        <p:txBody>
          <a:bodyPr vert="horz" wrap="square" lIns="0" tIns="29209" rIns="0" bIns="0" rtlCol="0">
            <a:spAutoFit/>
          </a:bodyPr>
          <a:lstStyle/>
          <a:p>
            <a:pPr marL="12700" marR="5080">
              <a:lnSpc>
                <a:spcPts val="1080"/>
              </a:lnSpc>
              <a:spcBef>
                <a:spcPts val="229"/>
              </a:spcBef>
            </a:pPr>
            <a:r>
              <a:rPr lang="fr-FR" sz="1000" spc="-5" dirty="0">
                <a:solidFill>
                  <a:srgbClr val="333333"/>
                </a:solidFill>
                <a:latin typeface="Tahoma"/>
                <a:cs typeface="Tahoma"/>
              </a:rPr>
              <a:t>Education Session </a:t>
            </a:r>
            <a:r>
              <a:rPr sz="1000" spc="-5" dirty="0">
                <a:solidFill>
                  <a:schemeClr val="tx2"/>
                </a:solidFill>
                <a:latin typeface="Tahoma"/>
                <a:cs typeface="Tahoma"/>
              </a:rPr>
              <a:t>Page</a:t>
            </a:r>
            <a:r>
              <a:rPr sz="1000" spc="-20" dirty="0">
                <a:solidFill>
                  <a:schemeClr val="tx2"/>
                </a:solidFill>
                <a:latin typeface="Tahoma"/>
                <a:cs typeface="Tahoma"/>
              </a:rPr>
              <a:t> </a:t>
            </a:r>
            <a:r>
              <a:rPr lang="fr-FR" sz="1000" spc="-5" dirty="0">
                <a:solidFill>
                  <a:schemeClr val="tx2"/>
                </a:solidFill>
                <a:latin typeface="Tahoma"/>
                <a:cs typeface="Tahoma"/>
              </a:rPr>
              <a:t>2</a:t>
            </a:r>
            <a:endParaRPr sz="1000" dirty="0">
              <a:solidFill>
                <a:schemeClr val="tx2"/>
              </a:solidFill>
              <a:latin typeface="Tahoma"/>
              <a:cs typeface="Tahoma"/>
            </a:endParaRPr>
          </a:p>
        </p:txBody>
      </p:sp>
      <p:sp>
        <p:nvSpPr>
          <p:cNvPr id="11" name="object 11"/>
          <p:cNvSpPr txBox="1"/>
          <p:nvPr/>
        </p:nvSpPr>
        <p:spPr>
          <a:xfrm>
            <a:off x="903832" y="8523528"/>
            <a:ext cx="2809239" cy="337271"/>
          </a:xfrm>
          <a:prstGeom prst="rect">
            <a:avLst/>
          </a:prstGeom>
        </p:spPr>
        <p:txBody>
          <a:bodyPr vert="horz" wrap="square" lIns="0" tIns="29209" rIns="0" bIns="0" rtlCol="0">
            <a:spAutoFit/>
          </a:bodyPr>
          <a:lstStyle/>
          <a:p>
            <a:pPr marL="12700" marR="5080">
              <a:lnSpc>
                <a:spcPts val="1080"/>
              </a:lnSpc>
              <a:spcBef>
                <a:spcPts val="229"/>
              </a:spcBef>
              <a:tabLst>
                <a:tab pos="1456055" algn="l"/>
              </a:tabLst>
            </a:pPr>
            <a:r>
              <a:rPr lang="fr-FR" sz="1000" spc="-5" dirty="0" err="1">
                <a:solidFill>
                  <a:srgbClr val="333333"/>
                </a:solidFill>
                <a:latin typeface="Tahoma"/>
                <a:cs typeface="Tahoma"/>
              </a:rPr>
              <a:t>Company</a:t>
            </a:r>
            <a:r>
              <a:rPr lang="fr-FR" sz="1000" spc="-5" dirty="0">
                <a:solidFill>
                  <a:srgbClr val="333333"/>
                </a:solidFill>
                <a:latin typeface="Tahoma"/>
                <a:cs typeface="Tahoma"/>
              </a:rPr>
              <a:t> </a:t>
            </a:r>
            <a:r>
              <a:rPr lang="fr-FR" sz="1000" spc="-5" dirty="0" err="1">
                <a:solidFill>
                  <a:srgbClr val="333333"/>
                </a:solidFill>
                <a:latin typeface="Tahoma"/>
                <a:cs typeface="Tahoma"/>
              </a:rPr>
              <a:t>presentation</a:t>
            </a:r>
            <a:r>
              <a:rPr lang="fr-FR" sz="1000" spc="-5" dirty="0">
                <a:solidFill>
                  <a:srgbClr val="333333"/>
                </a:solidFill>
                <a:latin typeface="Tahoma"/>
                <a:cs typeface="Tahoma"/>
              </a:rPr>
              <a:t>     Startup Mentoring</a:t>
            </a:r>
          </a:p>
          <a:p>
            <a:pPr marL="12700" marR="5080">
              <a:lnSpc>
                <a:spcPts val="1080"/>
              </a:lnSpc>
              <a:spcBef>
                <a:spcPts val="229"/>
              </a:spcBef>
              <a:tabLst>
                <a:tab pos="1456055" algn="l"/>
              </a:tabLst>
            </a:pPr>
            <a:r>
              <a:rPr sz="1000" spc="-5" dirty="0">
                <a:solidFill>
                  <a:schemeClr val="tx2"/>
                </a:solidFill>
                <a:latin typeface="Tahoma"/>
                <a:cs typeface="Tahoma"/>
              </a:rPr>
              <a:t>Page</a:t>
            </a:r>
            <a:r>
              <a:rPr sz="1000" spc="-10" dirty="0">
                <a:solidFill>
                  <a:schemeClr val="tx2"/>
                </a:solidFill>
                <a:latin typeface="Tahoma"/>
                <a:cs typeface="Tahoma"/>
              </a:rPr>
              <a:t> </a:t>
            </a:r>
            <a:r>
              <a:rPr lang="fr-FR" sz="1000" spc="-5" dirty="0">
                <a:solidFill>
                  <a:schemeClr val="tx2"/>
                </a:solidFill>
                <a:latin typeface="Tahoma"/>
                <a:cs typeface="Tahoma"/>
              </a:rPr>
              <a:t>3</a:t>
            </a:r>
            <a:r>
              <a:rPr sz="1000" spc="-5" dirty="0">
                <a:solidFill>
                  <a:srgbClr val="502F78"/>
                </a:solidFill>
                <a:latin typeface="Tahoma"/>
                <a:cs typeface="Tahoma"/>
              </a:rPr>
              <a:t>	</a:t>
            </a:r>
            <a:r>
              <a:rPr sz="1000" spc="-5" dirty="0">
                <a:solidFill>
                  <a:schemeClr val="tx2"/>
                </a:solidFill>
                <a:latin typeface="Tahoma"/>
                <a:cs typeface="Tahoma"/>
              </a:rPr>
              <a:t>Page</a:t>
            </a:r>
            <a:r>
              <a:rPr sz="1000" spc="-10" dirty="0">
                <a:solidFill>
                  <a:schemeClr val="tx2"/>
                </a:solidFill>
                <a:latin typeface="Tahoma"/>
                <a:cs typeface="Tahoma"/>
              </a:rPr>
              <a:t> </a:t>
            </a:r>
            <a:r>
              <a:rPr lang="fr-FR" sz="1000" spc="-5" dirty="0">
                <a:solidFill>
                  <a:schemeClr val="tx2"/>
                </a:solidFill>
                <a:latin typeface="Tahoma"/>
                <a:cs typeface="Tahoma"/>
              </a:rPr>
              <a:t>3</a:t>
            </a:r>
            <a:endParaRPr sz="1000" dirty="0">
              <a:solidFill>
                <a:schemeClr val="tx2"/>
              </a:solidFill>
              <a:latin typeface="Tahoma"/>
              <a:cs typeface="Tahoma"/>
            </a:endParaRPr>
          </a:p>
        </p:txBody>
      </p:sp>
      <p:sp>
        <p:nvSpPr>
          <p:cNvPr id="12" name="object 12"/>
          <p:cNvSpPr txBox="1"/>
          <p:nvPr/>
        </p:nvSpPr>
        <p:spPr>
          <a:xfrm>
            <a:off x="903834" y="8925865"/>
            <a:ext cx="1340256" cy="166071"/>
          </a:xfrm>
          <a:prstGeom prst="rect">
            <a:avLst/>
          </a:prstGeom>
        </p:spPr>
        <p:txBody>
          <a:bodyPr vert="horz" wrap="square" lIns="0" tIns="12065" rIns="0" bIns="0" rtlCol="0">
            <a:spAutoFit/>
          </a:bodyPr>
          <a:lstStyle/>
          <a:p>
            <a:pPr marL="12700">
              <a:lnSpc>
                <a:spcPct val="100000"/>
              </a:lnSpc>
              <a:spcBef>
                <a:spcPts val="95"/>
              </a:spcBef>
            </a:pPr>
            <a:r>
              <a:rPr lang="fr-FR" sz="1000" spc="-10" dirty="0">
                <a:solidFill>
                  <a:srgbClr val="333333"/>
                </a:solidFill>
                <a:latin typeface="Tahoma"/>
                <a:cs typeface="Tahoma"/>
              </a:rPr>
              <a:t>FinTech </a:t>
            </a:r>
            <a:r>
              <a:rPr lang="fr-FR" sz="1000" spc="-10" dirty="0" err="1">
                <a:solidFill>
                  <a:srgbClr val="333333"/>
                </a:solidFill>
                <a:latin typeface="Tahoma"/>
                <a:cs typeface="Tahoma"/>
              </a:rPr>
              <a:t>Career</a:t>
            </a:r>
            <a:r>
              <a:rPr lang="fr-FR" sz="1000" spc="-10" dirty="0">
                <a:solidFill>
                  <a:srgbClr val="333333"/>
                </a:solidFill>
                <a:latin typeface="Tahoma"/>
                <a:cs typeface="Tahoma"/>
              </a:rPr>
              <a:t> </a:t>
            </a:r>
            <a:r>
              <a:rPr lang="fr-FR" sz="1000" spc="-10" dirty="0" err="1">
                <a:solidFill>
                  <a:srgbClr val="333333"/>
                </a:solidFill>
                <a:latin typeface="Tahoma"/>
                <a:cs typeface="Tahoma"/>
              </a:rPr>
              <a:t>Treck</a:t>
            </a:r>
            <a:endParaRPr sz="1000" dirty="0">
              <a:latin typeface="Tahoma"/>
              <a:cs typeface="Tahoma"/>
            </a:endParaRPr>
          </a:p>
        </p:txBody>
      </p:sp>
      <p:sp>
        <p:nvSpPr>
          <p:cNvPr id="13" name="object 13"/>
          <p:cNvSpPr txBox="1"/>
          <p:nvPr/>
        </p:nvSpPr>
        <p:spPr>
          <a:xfrm>
            <a:off x="2347341" y="9063025"/>
            <a:ext cx="1094868" cy="576440"/>
          </a:xfrm>
          <a:prstGeom prst="rect">
            <a:avLst/>
          </a:prstGeom>
        </p:spPr>
        <p:txBody>
          <a:bodyPr vert="horz" wrap="square" lIns="0" tIns="12065" rIns="0" bIns="0" rtlCol="0">
            <a:spAutoFit/>
          </a:bodyPr>
          <a:lstStyle/>
          <a:p>
            <a:pPr marL="12700">
              <a:lnSpc>
                <a:spcPct val="100000"/>
              </a:lnSpc>
              <a:spcBef>
                <a:spcPts val="95"/>
              </a:spcBef>
            </a:pPr>
            <a:r>
              <a:rPr sz="1000" spc="-5" dirty="0">
                <a:solidFill>
                  <a:schemeClr val="tx2"/>
                </a:solidFill>
                <a:latin typeface="Tahoma"/>
                <a:cs typeface="Tahoma"/>
              </a:rPr>
              <a:t>Page</a:t>
            </a:r>
            <a:r>
              <a:rPr sz="1000" spc="-100" dirty="0">
                <a:solidFill>
                  <a:schemeClr val="tx2"/>
                </a:solidFill>
                <a:latin typeface="Tahoma"/>
                <a:cs typeface="Tahoma"/>
              </a:rPr>
              <a:t> </a:t>
            </a:r>
            <a:r>
              <a:rPr lang="fr-FR" sz="1000" spc="-5" dirty="0">
                <a:solidFill>
                  <a:schemeClr val="tx2"/>
                </a:solidFill>
                <a:latin typeface="Tahoma"/>
                <a:cs typeface="Tahoma"/>
              </a:rPr>
              <a:t>5</a:t>
            </a:r>
            <a:endParaRPr sz="1000" dirty="0">
              <a:solidFill>
                <a:schemeClr val="tx2"/>
              </a:solidFill>
              <a:latin typeface="Tahoma"/>
              <a:cs typeface="Tahoma"/>
            </a:endParaRPr>
          </a:p>
          <a:p>
            <a:pPr marL="12700" marR="5080">
              <a:lnSpc>
                <a:spcPts val="1080"/>
              </a:lnSpc>
              <a:spcBef>
                <a:spcPts val="1010"/>
              </a:spcBef>
            </a:pPr>
            <a:r>
              <a:rPr lang="fr-FR" sz="1000" spc="-10" dirty="0">
                <a:solidFill>
                  <a:srgbClr val="333333"/>
                </a:solidFill>
                <a:latin typeface="Tahoma"/>
                <a:cs typeface="Tahoma"/>
              </a:rPr>
              <a:t>FinTech </a:t>
            </a:r>
            <a:r>
              <a:rPr lang="fr-FR" sz="1000" spc="-10" dirty="0" err="1">
                <a:solidFill>
                  <a:srgbClr val="333333"/>
                </a:solidFill>
                <a:latin typeface="Tahoma"/>
                <a:cs typeface="Tahoma"/>
              </a:rPr>
              <a:t>Knowledge</a:t>
            </a:r>
            <a:r>
              <a:rPr lang="fr-FR" sz="1000" spc="-10" dirty="0">
                <a:solidFill>
                  <a:srgbClr val="333333"/>
                </a:solidFill>
                <a:latin typeface="Tahoma"/>
                <a:cs typeface="Tahoma"/>
              </a:rPr>
              <a:t> </a:t>
            </a:r>
            <a:r>
              <a:rPr sz="1000" spc="-5" dirty="0">
                <a:solidFill>
                  <a:schemeClr val="tx2"/>
                </a:solidFill>
                <a:latin typeface="Tahoma"/>
                <a:cs typeface="Tahoma"/>
              </a:rPr>
              <a:t>Page</a:t>
            </a:r>
            <a:r>
              <a:rPr sz="1000" spc="-15" dirty="0">
                <a:solidFill>
                  <a:schemeClr val="tx2"/>
                </a:solidFill>
                <a:latin typeface="Tahoma"/>
                <a:cs typeface="Tahoma"/>
              </a:rPr>
              <a:t> </a:t>
            </a:r>
            <a:r>
              <a:rPr lang="fr-FR" sz="1000" spc="-5" dirty="0">
                <a:solidFill>
                  <a:schemeClr val="tx2"/>
                </a:solidFill>
                <a:latin typeface="Tahoma"/>
                <a:cs typeface="Tahoma"/>
              </a:rPr>
              <a:t>6 &amp; 7</a:t>
            </a:r>
            <a:endParaRPr sz="1000" dirty="0">
              <a:solidFill>
                <a:schemeClr val="tx2"/>
              </a:solidFill>
              <a:latin typeface="Tahoma"/>
              <a:cs typeface="Tahoma"/>
            </a:endParaRPr>
          </a:p>
        </p:txBody>
      </p:sp>
      <p:sp>
        <p:nvSpPr>
          <p:cNvPr id="14" name="object 14"/>
          <p:cNvSpPr txBox="1"/>
          <p:nvPr/>
        </p:nvSpPr>
        <p:spPr>
          <a:xfrm>
            <a:off x="3937508" y="7714868"/>
            <a:ext cx="3301492" cy="1982594"/>
          </a:xfrm>
          <a:prstGeom prst="rect">
            <a:avLst/>
          </a:prstGeom>
        </p:spPr>
        <p:txBody>
          <a:bodyPr vert="horz" wrap="square" lIns="0" tIns="12700" rIns="0" bIns="0" rtlCol="0">
            <a:spAutoFit/>
          </a:bodyPr>
          <a:lstStyle/>
          <a:p>
            <a:pPr marL="12700">
              <a:lnSpc>
                <a:spcPct val="100000"/>
              </a:lnSpc>
              <a:spcBef>
                <a:spcPts val="100"/>
              </a:spcBef>
            </a:pPr>
            <a:r>
              <a:rPr b="1" spc="-5" dirty="0">
                <a:solidFill>
                  <a:schemeClr val="tx2"/>
                </a:solidFill>
                <a:latin typeface="Tahoma"/>
                <a:cs typeface="Tahoma"/>
              </a:rPr>
              <a:t>Upcoming events</a:t>
            </a:r>
          </a:p>
          <a:p>
            <a:pPr marL="34925">
              <a:lnSpc>
                <a:spcPts val="1140"/>
              </a:lnSpc>
              <a:spcBef>
                <a:spcPts val="860"/>
              </a:spcBef>
            </a:pPr>
            <a:r>
              <a:rPr lang="fr-FR" sz="1000" spc="-5" dirty="0">
                <a:solidFill>
                  <a:srgbClr val="333333"/>
                </a:solidFill>
                <a:latin typeface="Tahoma"/>
                <a:cs typeface="Tahoma"/>
              </a:rPr>
              <a:t>Startups </a:t>
            </a:r>
            <a:r>
              <a:rPr lang="fr-FR" sz="1000" spc="-5" dirty="0" err="1">
                <a:solidFill>
                  <a:srgbClr val="333333"/>
                </a:solidFill>
                <a:latin typeface="Tahoma"/>
                <a:cs typeface="Tahoma"/>
              </a:rPr>
              <a:t>Summit</a:t>
            </a:r>
            <a:endParaRPr lang="fr-FR" sz="1000" dirty="0">
              <a:latin typeface="Tahoma"/>
              <a:cs typeface="Tahoma"/>
            </a:endParaRPr>
          </a:p>
          <a:p>
            <a:pPr marL="35560" marR="1740535">
              <a:lnSpc>
                <a:spcPts val="1080"/>
              </a:lnSpc>
              <a:spcBef>
                <a:spcPts val="80"/>
              </a:spcBef>
              <a:buClr>
                <a:srgbClr val="333333"/>
              </a:buClr>
              <a:buFontTx/>
              <a:buChar char="–"/>
              <a:tabLst>
                <a:tab pos="145415" algn="l"/>
              </a:tabLst>
            </a:pPr>
            <a:r>
              <a:rPr lang="fr-FR" sz="1000" spc="-5" dirty="0">
                <a:solidFill>
                  <a:srgbClr val="667D76"/>
                </a:solidFill>
                <a:latin typeface="Tahoma"/>
                <a:cs typeface="Tahoma"/>
              </a:rPr>
              <a:t> Hong Kong &amp; Shanghai </a:t>
            </a:r>
            <a:r>
              <a:rPr lang="fr-FR" sz="1000" spc="-5" dirty="0">
                <a:solidFill>
                  <a:srgbClr val="502F78"/>
                </a:solidFill>
                <a:latin typeface="Tahoma"/>
                <a:cs typeface="Tahoma"/>
              </a:rPr>
              <a:t> </a:t>
            </a:r>
            <a:r>
              <a:rPr lang="fr-FR" sz="1000" spc="-5" dirty="0">
                <a:solidFill>
                  <a:schemeClr val="tx2"/>
                </a:solidFill>
                <a:latin typeface="Tahoma"/>
                <a:cs typeface="Tahoma"/>
              </a:rPr>
              <a:t>Jan.26</a:t>
            </a:r>
            <a:r>
              <a:rPr lang="fr-FR" sz="975" baseline="25641" dirty="0">
                <a:solidFill>
                  <a:schemeClr val="tx2"/>
                </a:solidFill>
                <a:latin typeface="Tahoma"/>
                <a:cs typeface="Tahoma"/>
              </a:rPr>
              <a:t>th</a:t>
            </a:r>
            <a:endParaRPr sz="975" baseline="25641" dirty="0">
              <a:solidFill>
                <a:schemeClr val="tx2"/>
              </a:solidFill>
              <a:latin typeface="Tahoma"/>
              <a:cs typeface="Tahoma"/>
            </a:endParaRPr>
          </a:p>
          <a:p>
            <a:pPr marL="34925">
              <a:lnSpc>
                <a:spcPct val="100000"/>
              </a:lnSpc>
              <a:spcBef>
                <a:spcPts val="869"/>
              </a:spcBef>
            </a:pPr>
            <a:r>
              <a:rPr lang="fr-FR" sz="1000" spc="-10" dirty="0">
                <a:solidFill>
                  <a:srgbClr val="181818"/>
                </a:solidFill>
                <a:latin typeface="Tahoma"/>
                <a:cs typeface="Tahoma"/>
              </a:rPr>
              <a:t>Helix Accelerator Kick-off (</a:t>
            </a:r>
            <a:r>
              <a:rPr lang="fr-FR" sz="1000" spc="-10" dirty="0" err="1">
                <a:solidFill>
                  <a:srgbClr val="181818"/>
                </a:solidFill>
                <a:latin typeface="Tahoma"/>
                <a:cs typeface="Tahoma"/>
              </a:rPr>
              <a:t>Mind</a:t>
            </a:r>
            <a:r>
              <a:rPr lang="fr-FR" sz="1000" spc="-10" dirty="0">
                <a:solidFill>
                  <a:srgbClr val="181818"/>
                </a:solidFill>
                <a:latin typeface="Tahoma"/>
                <a:cs typeface="Tahoma"/>
              </a:rPr>
              <a:t> </a:t>
            </a:r>
            <a:r>
              <a:rPr lang="fr-FR" sz="1000" spc="-10" dirty="0" err="1">
                <a:solidFill>
                  <a:srgbClr val="181818"/>
                </a:solidFill>
                <a:latin typeface="Tahoma"/>
                <a:cs typeface="Tahoma"/>
              </a:rPr>
              <a:t>Fund</a:t>
            </a:r>
            <a:r>
              <a:rPr lang="fr-FR" sz="1000" spc="-10" dirty="0">
                <a:solidFill>
                  <a:srgbClr val="181818"/>
                </a:solidFill>
                <a:latin typeface="Tahoma"/>
                <a:cs typeface="Tahoma"/>
              </a:rPr>
              <a:t>)</a:t>
            </a:r>
          </a:p>
          <a:p>
            <a:pPr marL="34925">
              <a:lnSpc>
                <a:spcPct val="100000"/>
              </a:lnSpc>
              <a:spcBef>
                <a:spcPts val="869"/>
              </a:spcBef>
            </a:pPr>
            <a:endParaRPr lang="fr-FR" sz="1000" spc="-10" dirty="0">
              <a:solidFill>
                <a:srgbClr val="181818"/>
              </a:solidFill>
              <a:latin typeface="Tahoma"/>
              <a:cs typeface="Tahoma"/>
            </a:endParaRPr>
          </a:p>
          <a:p>
            <a:pPr marL="34925">
              <a:lnSpc>
                <a:spcPts val="1140"/>
              </a:lnSpc>
              <a:spcBef>
                <a:spcPts val="1200"/>
              </a:spcBef>
            </a:pPr>
            <a:r>
              <a:rPr lang="en-US" sz="1000" spc="-5" dirty="0" err="1">
                <a:solidFill>
                  <a:srgbClr val="333333"/>
                </a:solidFill>
                <a:latin typeface="Tahoma"/>
                <a:cs typeface="Tahoma"/>
              </a:rPr>
              <a:t>Consensys</a:t>
            </a:r>
            <a:r>
              <a:rPr lang="en-US" sz="1000" spc="-5" dirty="0">
                <a:solidFill>
                  <a:srgbClr val="333333"/>
                </a:solidFill>
                <a:latin typeface="Tahoma"/>
                <a:cs typeface="Tahoma"/>
              </a:rPr>
              <a:t> Competition</a:t>
            </a:r>
            <a:endParaRPr lang="en-US" sz="1000" dirty="0">
              <a:latin typeface="Tahoma"/>
              <a:cs typeface="Tahoma"/>
            </a:endParaRPr>
          </a:p>
          <a:p>
            <a:pPr marL="35560" marR="1741170">
              <a:lnSpc>
                <a:spcPts val="1080"/>
              </a:lnSpc>
              <a:spcBef>
                <a:spcPts val="75"/>
              </a:spcBef>
              <a:buClr>
                <a:srgbClr val="333333"/>
              </a:buClr>
              <a:buChar char="–"/>
              <a:tabLst>
                <a:tab pos="145415" algn="l"/>
              </a:tabLst>
            </a:pPr>
            <a:r>
              <a:rPr lang="en-US" sz="1000" spc="-5" dirty="0">
                <a:solidFill>
                  <a:srgbClr val="667D76"/>
                </a:solidFill>
                <a:latin typeface="Tahoma"/>
                <a:cs typeface="Tahoma"/>
              </a:rPr>
              <a:t> Hong Kong &amp; New York</a:t>
            </a:r>
          </a:p>
          <a:p>
            <a:pPr marL="35560" marR="1741170">
              <a:lnSpc>
                <a:spcPts val="1080"/>
              </a:lnSpc>
              <a:spcBef>
                <a:spcPts val="75"/>
              </a:spcBef>
              <a:buClr>
                <a:srgbClr val="333333"/>
              </a:buClr>
              <a:tabLst>
                <a:tab pos="145415" algn="l"/>
              </a:tabLst>
            </a:pPr>
            <a:r>
              <a:rPr lang="en-US" sz="1000" spc="-5" dirty="0">
                <a:solidFill>
                  <a:schemeClr val="tx2"/>
                </a:solidFill>
                <a:latin typeface="Tahoma"/>
                <a:cs typeface="Tahoma"/>
              </a:rPr>
              <a:t>Jan.30</a:t>
            </a:r>
            <a:r>
              <a:rPr lang="en-US" sz="975" baseline="25641" dirty="0">
                <a:solidFill>
                  <a:schemeClr val="tx2"/>
                </a:solidFill>
                <a:latin typeface="Tahoma"/>
                <a:cs typeface="Tahoma"/>
              </a:rPr>
              <a:t>th</a:t>
            </a:r>
          </a:p>
        </p:txBody>
      </p:sp>
      <p:sp>
        <p:nvSpPr>
          <p:cNvPr id="15" name="object 15"/>
          <p:cNvSpPr txBox="1"/>
          <p:nvPr/>
        </p:nvSpPr>
        <p:spPr>
          <a:xfrm>
            <a:off x="3960366" y="8806729"/>
            <a:ext cx="1526033" cy="337271"/>
          </a:xfrm>
          <a:prstGeom prst="rect">
            <a:avLst/>
          </a:prstGeom>
        </p:spPr>
        <p:txBody>
          <a:bodyPr vert="horz" wrap="square" lIns="0" tIns="29209" rIns="0" bIns="0" rtlCol="0">
            <a:spAutoFit/>
          </a:bodyPr>
          <a:lstStyle/>
          <a:p>
            <a:pPr marL="12700" marR="5080">
              <a:lnSpc>
                <a:spcPts val="1080"/>
              </a:lnSpc>
              <a:spcBef>
                <a:spcPts val="229"/>
              </a:spcBef>
            </a:pPr>
            <a:r>
              <a:rPr sz="1000" spc="-5" dirty="0">
                <a:solidFill>
                  <a:srgbClr val="333333"/>
                </a:solidFill>
                <a:latin typeface="Tahoma"/>
                <a:cs typeface="Tahoma"/>
              </a:rPr>
              <a:t>–</a:t>
            </a:r>
            <a:r>
              <a:rPr sz="1000" spc="-55" dirty="0">
                <a:solidFill>
                  <a:srgbClr val="333333"/>
                </a:solidFill>
                <a:latin typeface="Tahoma"/>
                <a:cs typeface="Tahoma"/>
              </a:rPr>
              <a:t> </a:t>
            </a:r>
            <a:r>
              <a:rPr lang="en-GB" sz="1000" spc="-5" dirty="0">
                <a:solidFill>
                  <a:srgbClr val="667D76"/>
                </a:solidFill>
                <a:latin typeface="Tahoma"/>
                <a:cs typeface="Tahoma"/>
              </a:rPr>
              <a:t>Hong Kong</a:t>
            </a:r>
            <a:endParaRPr lang="fr-FR" sz="1000" spc="-5" dirty="0">
              <a:solidFill>
                <a:srgbClr val="667D76"/>
              </a:solidFill>
              <a:latin typeface="Tahoma"/>
              <a:cs typeface="Tahoma"/>
            </a:endParaRPr>
          </a:p>
          <a:p>
            <a:pPr marL="12700" marR="5080">
              <a:lnSpc>
                <a:spcPts val="1080"/>
              </a:lnSpc>
              <a:spcBef>
                <a:spcPts val="229"/>
              </a:spcBef>
            </a:pPr>
            <a:r>
              <a:rPr lang="fr-FR" sz="1000" spc="-5" dirty="0">
                <a:solidFill>
                  <a:schemeClr val="tx2"/>
                </a:solidFill>
                <a:latin typeface="Tahoma"/>
                <a:cs typeface="Tahoma"/>
              </a:rPr>
              <a:t>Feb.02</a:t>
            </a:r>
            <a:r>
              <a:rPr lang="fr-FR" sz="1000" baseline="30000" dirty="0">
                <a:solidFill>
                  <a:schemeClr val="tx2"/>
                </a:solidFill>
                <a:latin typeface="Tahoma"/>
                <a:cs typeface="Tahoma"/>
              </a:rPr>
              <a:t>th</a:t>
            </a:r>
            <a:endParaRPr sz="975" baseline="25641" dirty="0">
              <a:solidFill>
                <a:schemeClr val="tx2"/>
              </a:solidFill>
              <a:latin typeface="Tahoma"/>
              <a:cs typeface="Tahoma"/>
            </a:endParaRPr>
          </a:p>
        </p:txBody>
      </p:sp>
      <p:sp>
        <p:nvSpPr>
          <p:cNvPr id="17" name="object 17"/>
          <p:cNvSpPr/>
          <p:nvPr/>
        </p:nvSpPr>
        <p:spPr>
          <a:xfrm>
            <a:off x="3177731" y="7467600"/>
            <a:ext cx="528955" cy="0"/>
          </a:xfrm>
          <a:custGeom>
            <a:avLst/>
            <a:gdLst/>
            <a:ahLst/>
            <a:cxnLst/>
            <a:rect l="l" t="t" r="r" b="b"/>
            <a:pathLst>
              <a:path w="528954">
                <a:moveTo>
                  <a:pt x="0" y="0"/>
                </a:moveTo>
                <a:lnTo>
                  <a:pt x="528954" y="0"/>
                </a:lnTo>
              </a:path>
            </a:pathLst>
          </a:custGeom>
          <a:ln w="38100">
            <a:solidFill>
              <a:srgbClr val="C9C5B8"/>
            </a:solidFill>
          </a:ln>
        </p:spPr>
        <p:txBody>
          <a:bodyPr wrap="square" lIns="0" tIns="0" rIns="0" bIns="0" rtlCol="0"/>
          <a:lstStyle/>
          <a:p>
            <a:endParaRPr dirty="0"/>
          </a:p>
        </p:txBody>
      </p:sp>
      <p:sp>
        <p:nvSpPr>
          <p:cNvPr id="18" name="object 18"/>
          <p:cNvSpPr txBox="1"/>
          <p:nvPr/>
        </p:nvSpPr>
        <p:spPr>
          <a:xfrm>
            <a:off x="824546" y="3924998"/>
            <a:ext cx="5167603" cy="319959"/>
          </a:xfrm>
          <a:prstGeom prst="rect">
            <a:avLst/>
          </a:prstGeom>
        </p:spPr>
        <p:txBody>
          <a:bodyPr vert="horz" wrap="square" lIns="0" tIns="12065" rIns="0" bIns="0" rtlCol="0">
            <a:spAutoFit/>
          </a:bodyPr>
          <a:lstStyle/>
          <a:p>
            <a:pPr marL="12700" marR="5080" algn="just">
              <a:lnSpc>
                <a:spcPts val="1200"/>
              </a:lnSpc>
              <a:spcBef>
                <a:spcPts val="960"/>
              </a:spcBef>
            </a:pPr>
            <a:r>
              <a:rPr lang="en-GB" sz="1000" b="1" i="1" spc="-45" dirty="0">
                <a:solidFill>
                  <a:schemeClr val="tx2"/>
                </a:solidFill>
                <a:latin typeface="Tahoma"/>
                <a:cs typeface="Tahoma"/>
              </a:rPr>
              <a:t>Learning the latest technology trends helps to make the best decisions for what that ideal future might look like”  </a:t>
            </a:r>
            <a:r>
              <a:rPr lang="en-GB" sz="1000" spc="-5" dirty="0">
                <a:solidFill>
                  <a:srgbClr val="333333"/>
                </a:solidFill>
                <a:latin typeface="Tahoma"/>
                <a:cs typeface="Tahoma"/>
              </a:rPr>
              <a:t>(Phillip </a:t>
            </a:r>
            <a:r>
              <a:rPr lang="en-GB" sz="1000" spc="-5" dirty="0" err="1">
                <a:solidFill>
                  <a:srgbClr val="333333"/>
                </a:solidFill>
                <a:latin typeface="Tahoma"/>
                <a:cs typeface="Tahoma"/>
              </a:rPr>
              <a:t>Bonarigo</a:t>
            </a:r>
            <a:r>
              <a:rPr lang="en-GB" sz="1000" spc="-5" dirty="0">
                <a:solidFill>
                  <a:srgbClr val="333333"/>
                </a:solidFill>
                <a:latin typeface="Tahoma"/>
                <a:cs typeface="Tahoma"/>
              </a:rPr>
              <a:t>).</a:t>
            </a:r>
            <a:endParaRPr sz="1000" spc="-5" dirty="0">
              <a:solidFill>
                <a:srgbClr val="333333"/>
              </a:solidFill>
              <a:latin typeface="Tahoma"/>
              <a:cs typeface="Tahoma"/>
            </a:endParaRPr>
          </a:p>
        </p:txBody>
      </p:sp>
      <p:sp>
        <p:nvSpPr>
          <p:cNvPr id="19" name="object 19"/>
          <p:cNvSpPr txBox="1"/>
          <p:nvPr/>
        </p:nvSpPr>
        <p:spPr>
          <a:xfrm>
            <a:off x="827594" y="4371448"/>
            <a:ext cx="5200650" cy="3118161"/>
          </a:xfrm>
          <a:prstGeom prst="rect">
            <a:avLst/>
          </a:prstGeom>
        </p:spPr>
        <p:txBody>
          <a:bodyPr vert="horz" wrap="square" lIns="0" tIns="12065" rIns="0" bIns="0" rtlCol="0">
            <a:spAutoFit/>
          </a:bodyPr>
          <a:lstStyle/>
          <a:p>
            <a:pPr marL="12700" marR="5080" indent="276860" algn="just">
              <a:lnSpc>
                <a:spcPct val="100000"/>
              </a:lnSpc>
              <a:spcBef>
                <a:spcPts val="95"/>
              </a:spcBef>
            </a:pPr>
            <a:r>
              <a:rPr lang="en-GB" sz="1000" b="1" spc="-5" dirty="0">
                <a:solidFill>
                  <a:schemeClr val="tx2"/>
                </a:solidFill>
                <a:latin typeface="Tahoma"/>
                <a:cs typeface="Tahoma"/>
              </a:rPr>
              <a:t>Traditional MBA programs are failing to keep up with technological disruptions in business</a:t>
            </a:r>
            <a:r>
              <a:rPr lang="en-GB" sz="1000" b="1" spc="-5" dirty="0">
                <a:solidFill>
                  <a:srgbClr val="333333"/>
                </a:solidFill>
                <a:latin typeface="Tahoma"/>
                <a:cs typeface="Tahoma"/>
              </a:rPr>
              <a:t>.</a:t>
            </a:r>
            <a:r>
              <a:rPr lang="en-GB" sz="1000" b="1" spc="-5" dirty="0">
                <a:solidFill>
                  <a:schemeClr val="tx2">
                    <a:lumMod val="75000"/>
                  </a:schemeClr>
                </a:solidFill>
                <a:latin typeface="Tahoma"/>
                <a:cs typeface="Tahoma"/>
              </a:rPr>
              <a:t> </a:t>
            </a:r>
            <a:r>
              <a:rPr lang="en-GB" sz="1000" spc="-5" dirty="0">
                <a:solidFill>
                  <a:srgbClr val="333333"/>
                </a:solidFill>
                <a:latin typeface="Tahoma"/>
                <a:cs typeface="Tahoma"/>
              </a:rPr>
              <a:t>Rapid advancements within technology mean there’s a challenge for recruiters to find young graduate talent who have the expertise and skillset to straddle the worlds of both business and technology. HKUST’s MBA students are aware of technology and how it can affect not just their learning experience, but also their futures.</a:t>
            </a:r>
          </a:p>
          <a:p>
            <a:pPr marL="12700" marR="5080" indent="276860" algn="just">
              <a:lnSpc>
                <a:spcPct val="100000"/>
              </a:lnSpc>
              <a:spcBef>
                <a:spcPts val="95"/>
              </a:spcBef>
            </a:pPr>
            <a:endParaRPr lang="en-GB" sz="1000" spc="-5" dirty="0">
              <a:solidFill>
                <a:srgbClr val="333333"/>
              </a:solidFill>
              <a:latin typeface="Tahoma"/>
              <a:cs typeface="Tahoma"/>
            </a:endParaRPr>
          </a:p>
          <a:p>
            <a:pPr marL="12700" marR="5080" indent="276860" algn="just">
              <a:lnSpc>
                <a:spcPct val="100000"/>
              </a:lnSpc>
              <a:spcBef>
                <a:spcPts val="5"/>
              </a:spcBef>
            </a:pPr>
            <a:r>
              <a:rPr lang="en-GB" sz="1000" b="1" spc="-5" dirty="0">
                <a:solidFill>
                  <a:schemeClr val="tx2"/>
                </a:solidFill>
                <a:latin typeface="Tahoma"/>
                <a:cs typeface="Tahoma"/>
              </a:rPr>
              <a:t>Being able to showcase an in-depth know-how for business technology can have a tremendous impact on future careers for MBA graduates</a:t>
            </a:r>
            <a:r>
              <a:rPr lang="en-GB" sz="1000" spc="-5" dirty="0">
                <a:solidFill>
                  <a:srgbClr val="333333"/>
                </a:solidFill>
                <a:latin typeface="Tahoma"/>
                <a:cs typeface="Tahoma"/>
              </a:rPr>
              <a:t>. MBA graduates are beginning to play a pivotal role in the tech industry, as HKUST’s latest graduate employment figures illustrate that 17 percent of its MBA graduates found employment in the IT and technology industry. </a:t>
            </a:r>
          </a:p>
          <a:p>
            <a:pPr marL="12700" marR="5080" indent="276860" algn="just">
              <a:lnSpc>
                <a:spcPct val="100000"/>
              </a:lnSpc>
              <a:spcBef>
                <a:spcPts val="5"/>
              </a:spcBef>
            </a:pPr>
            <a:endParaRPr lang="en-GB" sz="1000" spc="-5" dirty="0">
              <a:solidFill>
                <a:srgbClr val="333333"/>
              </a:solidFill>
              <a:latin typeface="Tahoma"/>
              <a:cs typeface="Tahoma"/>
            </a:endParaRPr>
          </a:p>
          <a:p>
            <a:pPr marL="12700" marR="5080" indent="276860" algn="just">
              <a:lnSpc>
                <a:spcPct val="100000"/>
              </a:lnSpc>
              <a:spcBef>
                <a:spcPts val="5"/>
              </a:spcBef>
            </a:pPr>
            <a:r>
              <a:rPr lang="en-GB" sz="1000" b="1" spc="-5" dirty="0">
                <a:solidFill>
                  <a:schemeClr val="tx2"/>
                </a:solidFill>
                <a:latin typeface="Tahoma"/>
                <a:cs typeface="Tahoma"/>
              </a:rPr>
              <a:t>HKUST places a strong emphasis on providing students with real hands-on experience and learning opportunities. </a:t>
            </a:r>
            <a:r>
              <a:rPr lang="en-GB" sz="1000" spc="-5" dirty="0">
                <a:solidFill>
                  <a:srgbClr val="333333"/>
                </a:solidFill>
                <a:latin typeface="Tahoma"/>
                <a:cs typeface="Tahoma"/>
              </a:rPr>
              <a:t>The HKUST MBA FinTech Club was launched as an initiative driver to encourage and strengthen students’ knowledge and expertise of FinTech. </a:t>
            </a:r>
            <a:r>
              <a:rPr lang="en-GB" sz="1000" b="1" spc="-5" dirty="0">
                <a:solidFill>
                  <a:schemeClr val="tx2"/>
                </a:solidFill>
                <a:latin typeface="Tahoma"/>
                <a:cs typeface="Tahoma"/>
              </a:rPr>
              <a:t>In this Newsletter </a:t>
            </a:r>
            <a:r>
              <a:rPr lang="en-GB" sz="1000" spc="-5" dirty="0">
                <a:solidFill>
                  <a:srgbClr val="333333"/>
                </a:solidFill>
                <a:latin typeface="Tahoma"/>
                <a:cs typeface="Tahoma"/>
              </a:rPr>
              <a:t>we will present the coming electives courses related to FinTech, and the next club events and activities. </a:t>
            </a:r>
          </a:p>
          <a:p>
            <a:pPr marL="12700" marR="5080" indent="276860" algn="just">
              <a:lnSpc>
                <a:spcPct val="100000"/>
              </a:lnSpc>
              <a:spcBef>
                <a:spcPts val="5"/>
              </a:spcBef>
            </a:pPr>
            <a:endParaRPr lang="en-GB" sz="1000" b="1" spc="-5" dirty="0">
              <a:solidFill>
                <a:srgbClr val="333333"/>
              </a:solidFill>
              <a:latin typeface="Tahoma"/>
              <a:cs typeface="Tahoma"/>
            </a:endParaRPr>
          </a:p>
          <a:p>
            <a:pPr marL="12700" marR="5080" indent="276860" algn="just">
              <a:lnSpc>
                <a:spcPct val="100000"/>
              </a:lnSpc>
              <a:spcBef>
                <a:spcPts val="5"/>
              </a:spcBef>
            </a:pPr>
            <a:r>
              <a:rPr lang="en-GB" sz="1050" b="1" i="1" spc="-5" dirty="0">
                <a:solidFill>
                  <a:schemeClr val="tx2"/>
                </a:solidFill>
                <a:latin typeface="Tahoma"/>
                <a:cs typeface="Tahoma"/>
              </a:rPr>
              <a:t>We wish you all an amazing year 2019! </a:t>
            </a:r>
          </a:p>
          <a:p>
            <a:pPr marL="12700" marR="5080" indent="276860" algn="r">
              <a:lnSpc>
                <a:spcPct val="100000"/>
              </a:lnSpc>
              <a:spcBef>
                <a:spcPts val="5"/>
              </a:spcBef>
            </a:pPr>
            <a:r>
              <a:rPr lang="en-GB" sz="1000" spc="-5" dirty="0">
                <a:solidFill>
                  <a:srgbClr val="333333"/>
                </a:solidFill>
                <a:latin typeface="Tahoma"/>
                <a:cs typeface="Tahoma"/>
              </a:rPr>
              <a:t>FinTech Club Team</a:t>
            </a:r>
          </a:p>
        </p:txBody>
      </p:sp>
      <p:sp>
        <p:nvSpPr>
          <p:cNvPr id="20" name="object 20"/>
          <p:cNvSpPr txBox="1"/>
          <p:nvPr/>
        </p:nvSpPr>
        <p:spPr>
          <a:xfrm>
            <a:off x="736553" y="849804"/>
            <a:ext cx="5816648" cy="2957220"/>
          </a:xfrm>
          <a:prstGeom prst="rect">
            <a:avLst/>
          </a:prstGeom>
        </p:spPr>
        <p:txBody>
          <a:bodyPr vert="horz" wrap="square" lIns="0" tIns="12700" rIns="0" bIns="0" rtlCol="0">
            <a:spAutoFit/>
          </a:bodyPr>
          <a:lstStyle/>
          <a:p>
            <a:pPr marL="12700">
              <a:lnSpc>
                <a:spcPct val="100000"/>
              </a:lnSpc>
              <a:spcBef>
                <a:spcPts val="100"/>
              </a:spcBef>
            </a:pPr>
            <a:r>
              <a:rPr lang="fr-FR" sz="1800" b="1" spc="-5" dirty="0">
                <a:solidFill>
                  <a:srgbClr val="FFFFFF"/>
                </a:solidFill>
                <a:latin typeface="Tahoma"/>
                <a:cs typeface="Tahoma"/>
              </a:rPr>
              <a:t>NEWSLETTER</a:t>
            </a:r>
            <a:endParaRPr lang="en-GB" sz="1800" dirty="0">
              <a:latin typeface="Tahoma"/>
              <a:cs typeface="Tahoma"/>
            </a:endParaRPr>
          </a:p>
          <a:p>
            <a:pPr marL="3477895">
              <a:lnSpc>
                <a:spcPct val="100000"/>
              </a:lnSpc>
              <a:spcBef>
                <a:spcPts val="1250"/>
              </a:spcBef>
            </a:pPr>
            <a:r>
              <a:rPr lang="en-GB" sz="1200" dirty="0">
                <a:solidFill>
                  <a:schemeClr val="tx2"/>
                </a:solidFill>
                <a:latin typeface="Tahoma"/>
                <a:cs typeface="Tahoma"/>
              </a:rPr>
              <a:t>                  2019 | </a:t>
            </a:r>
            <a:r>
              <a:rPr lang="en-GB" sz="1200" spc="-5" dirty="0">
                <a:solidFill>
                  <a:schemeClr val="tx2"/>
                </a:solidFill>
                <a:latin typeface="Tahoma"/>
                <a:cs typeface="Tahoma"/>
              </a:rPr>
              <a:t>JANUARY |</a:t>
            </a:r>
            <a:r>
              <a:rPr lang="en-GB" sz="1200" spc="-100" dirty="0">
                <a:solidFill>
                  <a:schemeClr val="tx2"/>
                </a:solidFill>
                <a:latin typeface="Tahoma"/>
                <a:cs typeface="Tahoma"/>
              </a:rPr>
              <a:t> #2</a:t>
            </a:r>
            <a:endParaRPr lang="en-GB" sz="1200" dirty="0">
              <a:solidFill>
                <a:schemeClr val="tx2"/>
              </a:solidFill>
              <a:latin typeface="Tahoma"/>
              <a:cs typeface="Tahoma"/>
            </a:endParaRPr>
          </a:p>
          <a:p>
            <a:pPr marL="92075" algn="just">
              <a:lnSpc>
                <a:spcPct val="100000"/>
              </a:lnSpc>
              <a:spcBef>
                <a:spcPts val="550"/>
              </a:spcBef>
            </a:pPr>
            <a:r>
              <a:rPr sz="1800" b="1" spc="-5" dirty="0">
                <a:solidFill>
                  <a:schemeClr val="tx2"/>
                </a:solidFill>
                <a:latin typeface="Tahoma"/>
                <a:cs typeface="Tahoma"/>
              </a:rPr>
              <a:t>Editorial</a:t>
            </a:r>
            <a:endParaRPr sz="1800" dirty="0">
              <a:solidFill>
                <a:schemeClr val="tx2"/>
              </a:solidFill>
              <a:latin typeface="Tahoma"/>
              <a:cs typeface="Tahoma"/>
            </a:endParaRPr>
          </a:p>
          <a:p>
            <a:pPr marL="74295" algn="just">
              <a:lnSpc>
                <a:spcPts val="1190"/>
              </a:lnSpc>
              <a:spcBef>
                <a:spcPts val="210"/>
              </a:spcBef>
            </a:pPr>
            <a:r>
              <a:rPr sz="1000" b="1" spc="-5" dirty="0">
                <a:solidFill>
                  <a:schemeClr val="tx2"/>
                </a:solidFill>
                <a:latin typeface="Tahoma"/>
                <a:cs typeface="Tahoma"/>
              </a:rPr>
              <a:t>“</a:t>
            </a:r>
            <a:r>
              <a:rPr lang="en-GB" sz="1000" b="1" i="1" spc="-5" dirty="0">
                <a:solidFill>
                  <a:schemeClr val="tx2"/>
                </a:solidFill>
                <a:latin typeface="Tahoma"/>
                <a:cs typeface="Tahoma"/>
              </a:rPr>
              <a:t>Why today’s MBA graduates need to learn about </a:t>
            </a:r>
          </a:p>
          <a:p>
            <a:pPr marL="74295" algn="just">
              <a:lnSpc>
                <a:spcPts val="1190"/>
              </a:lnSpc>
              <a:spcBef>
                <a:spcPts val="210"/>
              </a:spcBef>
            </a:pPr>
            <a:r>
              <a:rPr lang="en-GB" sz="1000" b="1" i="1" spc="-5" dirty="0">
                <a:solidFill>
                  <a:schemeClr val="tx2"/>
                </a:solidFill>
                <a:latin typeface="Tahoma"/>
                <a:cs typeface="Tahoma"/>
              </a:rPr>
              <a:t>both Business and Technology</a:t>
            </a:r>
            <a:r>
              <a:rPr sz="1000" b="1" spc="-10" dirty="0">
                <a:solidFill>
                  <a:schemeClr val="tx2"/>
                </a:solidFill>
                <a:latin typeface="Tahoma"/>
                <a:cs typeface="Tahoma"/>
              </a:rPr>
              <a:t>”</a:t>
            </a:r>
            <a:endParaRPr sz="1000" dirty="0">
              <a:solidFill>
                <a:schemeClr val="tx2"/>
              </a:solidFill>
              <a:latin typeface="Tahoma"/>
              <a:cs typeface="Tahoma"/>
            </a:endParaRPr>
          </a:p>
          <a:p>
            <a:pPr marL="378460">
              <a:lnSpc>
                <a:spcPts val="2870"/>
              </a:lnSpc>
            </a:pPr>
            <a:r>
              <a:rPr lang="fr-FR" sz="1000" spc="-5" dirty="0">
                <a:solidFill>
                  <a:srgbClr val="333333"/>
                </a:solidFill>
                <a:latin typeface="Tahoma"/>
                <a:cs typeface="Tahoma"/>
              </a:rPr>
              <a:t>« </a:t>
            </a:r>
            <a:r>
              <a:rPr lang="fr-FR" sz="2400" b="1" spc="-5" dirty="0">
                <a:solidFill>
                  <a:schemeClr val="tx2"/>
                </a:solidFill>
                <a:latin typeface="Tahoma"/>
                <a:cs typeface="Tahoma"/>
              </a:rPr>
              <a:t>H</a:t>
            </a:r>
            <a:r>
              <a:rPr lang="fr-FR" sz="1000" b="1" spc="-5" dirty="0">
                <a:solidFill>
                  <a:schemeClr val="tx2"/>
                </a:solidFill>
                <a:latin typeface="Tahoma"/>
                <a:cs typeface="Tahoma"/>
              </a:rPr>
              <a:t>appy new </a:t>
            </a:r>
            <a:r>
              <a:rPr lang="fr-FR" sz="1000" b="1" spc="-5" dirty="0" err="1">
                <a:solidFill>
                  <a:schemeClr val="tx2"/>
                </a:solidFill>
                <a:latin typeface="Tahoma"/>
                <a:cs typeface="Tahoma"/>
              </a:rPr>
              <a:t>year</a:t>
            </a:r>
            <a:r>
              <a:rPr lang="fr-FR" sz="1000" b="1" spc="-5" dirty="0">
                <a:solidFill>
                  <a:schemeClr val="tx2"/>
                </a:solidFill>
                <a:latin typeface="Tahoma"/>
                <a:cs typeface="Tahoma"/>
              </a:rPr>
              <a:t> 2019!</a:t>
            </a:r>
            <a:endParaRPr lang="en-US" sz="1000" dirty="0">
              <a:latin typeface="Tahoma"/>
              <a:cs typeface="Tahoma"/>
            </a:endParaRPr>
          </a:p>
          <a:p>
            <a:pPr marL="110489" marR="2457450" algn="just">
              <a:lnSpc>
                <a:spcPct val="100000"/>
              </a:lnSpc>
              <a:spcBef>
                <a:spcPts val="10"/>
              </a:spcBef>
            </a:pPr>
            <a:r>
              <a:rPr lang="fr-FR" sz="1000" spc="-5" dirty="0">
                <a:solidFill>
                  <a:srgbClr val="333333"/>
                </a:solidFill>
                <a:latin typeface="Tahoma"/>
                <a:cs typeface="Tahoma"/>
              </a:rPr>
              <a:t>This </a:t>
            </a:r>
            <a:r>
              <a:rPr lang="fr-FR" sz="1000" spc="-5" dirty="0" err="1">
                <a:solidFill>
                  <a:srgbClr val="333333"/>
                </a:solidFill>
                <a:latin typeface="Tahoma"/>
                <a:cs typeface="Tahoma"/>
              </a:rPr>
              <a:t>January</a:t>
            </a:r>
            <a:r>
              <a:rPr lang="fr-FR" sz="1000" spc="-5" dirty="0">
                <a:solidFill>
                  <a:srgbClr val="333333"/>
                </a:solidFill>
                <a:latin typeface="Tahoma"/>
                <a:cs typeface="Tahoma"/>
              </a:rPr>
              <a:t> 2019, the first HKUST MBA FinTech Club </a:t>
            </a:r>
            <a:r>
              <a:rPr lang="fr-FR" sz="1000" spc="-5" dirty="0" err="1">
                <a:solidFill>
                  <a:srgbClr val="333333"/>
                </a:solidFill>
                <a:latin typeface="Tahoma"/>
                <a:cs typeface="Tahoma"/>
              </a:rPr>
              <a:t>is</a:t>
            </a:r>
            <a:r>
              <a:rPr lang="fr-FR" sz="1000" spc="-5" dirty="0">
                <a:solidFill>
                  <a:srgbClr val="333333"/>
                </a:solidFill>
                <a:latin typeface="Tahoma"/>
                <a:cs typeface="Tahoma"/>
              </a:rPr>
              <a:t> </a:t>
            </a:r>
            <a:r>
              <a:rPr lang="fr-FR" sz="1000" spc="-5" dirty="0" err="1">
                <a:solidFill>
                  <a:srgbClr val="333333"/>
                </a:solidFill>
                <a:latin typeface="Tahoma"/>
                <a:cs typeface="Tahoma"/>
              </a:rPr>
              <a:t>already</a:t>
            </a:r>
            <a:r>
              <a:rPr lang="fr-FR" sz="1000" spc="-5" dirty="0">
                <a:solidFill>
                  <a:srgbClr val="333333"/>
                </a:solidFill>
                <a:latin typeface="Tahoma"/>
                <a:cs typeface="Tahoma"/>
              </a:rPr>
              <a:t> </a:t>
            </a:r>
            <a:r>
              <a:rPr lang="fr-FR" sz="1000" b="1" spc="-5" dirty="0">
                <a:solidFill>
                  <a:schemeClr val="tx2"/>
                </a:solidFill>
                <a:latin typeface="Tahoma"/>
                <a:cs typeface="Tahoma"/>
              </a:rPr>
              <a:t>6 </a:t>
            </a:r>
            <a:r>
              <a:rPr lang="fr-FR" sz="1000" b="1" spc="-5" dirty="0" err="1">
                <a:solidFill>
                  <a:schemeClr val="tx2"/>
                </a:solidFill>
                <a:latin typeface="Tahoma"/>
                <a:cs typeface="Tahoma"/>
              </a:rPr>
              <a:t>months</a:t>
            </a:r>
            <a:r>
              <a:rPr lang="fr-FR" sz="1000" b="1" spc="-5" dirty="0">
                <a:solidFill>
                  <a:schemeClr val="tx2"/>
                </a:solidFill>
                <a:latin typeface="Tahoma"/>
                <a:cs typeface="Tahoma"/>
              </a:rPr>
              <a:t> </a:t>
            </a:r>
            <a:r>
              <a:rPr lang="fr-FR" sz="1000" b="1" spc="-5" dirty="0" err="1">
                <a:solidFill>
                  <a:schemeClr val="tx2"/>
                </a:solidFill>
                <a:latin typeface="Tahoma"/>
                <a:cs typeface="Tahoma"/>
              </a:rPr>
              <a:t>years</a:t>
            </a:r>
            <a:r>
              <a:rPr lang="fr-FR" sz="1000" b="1" spc="-5" dirty="0">
                <a:solidFill>
                  <a:schemeClr val="tx2"/>
                </a:solidFill>
                <a:latin typeface="Tahoma"/>
                <a:cs typeface="Tahoma"/>
              </a:rPr>
              <a:t> </a:t>
            </a:r>
            <a:r>
              <a:rPr lang="fr-FR" sz="1000" b="1" spc="-5" dirty="0" err="1">
                <a:solidFill>
                  <a:schemeClr val="tx2"/>
                </a:solidFill>
                <a:latin typeface="Tahoma"/>
                <a:cs typeface="Tahoma"/>
              </a:rPr>
              <a:t>old</a:t>
            </a:r>
            <a:r>
              <a:rPr lang="fr-FR" sz="1000" spc="-5" dirty="0">
                <a:solidFill>
                  <a:srgbClr val="333333"/>
                </a:solidFill>
                <a:latin typeface="Tahoma"/>
                <a:cs typeface="Tahoma"/>
              </a:rPr>
              <a:t>. </a:t>
            </a:r>
            <a:r>
              <a:rPr lang="en-GB" sz="1000" spc="-5" dirty="0">
                <a:solidFill>
                  <a:srgbClr val="333333"/>
                </a:solidFill>
                <a:latin typeface="Tahoma"/>
                <a:cs typeface="Tahoma"/>
              </a:rPr>
              <a:t>In view of the progress made, </a:t>
            </a:r>
            <a:r>
              <a:rPr lang="fr-FR" sz="1000" spc="-5" dirty="0" err="1">
                <a:solidFill>
                  <a:srgbClr val="333333"/>
                </a:solidFill>
                <a:latin typeface="Tahoma"/>
                <a:cs typeface="Tahoma"/>
              </a:rPr>
              <a:t>we</a:t>
            </a:r>
            <a:r>
              <a:rPr lang="fr-FR" sz="1000" spc="-5" dirty="0">
                <a:solidFill>
                  <a:srgbClr val="333333"/>
                </a:solidFill>
                <a:latin typeface="Tahoma"/>
                <a:cs typeface="Tahoma"/>
              </a:rPr>
              <a:t> </a:t>
            </a:r>
            <a:r>
              <a:rPr lang="fr-FR" sz="1000" spc="-5" dirty="0" err="1">
                <a:solidFill>
                  <a:srgbClr val="333333"/>
                </a:solidFill>
                <a:latin typeface="Tahoma"/>
                <a:cs typeface="Tahoma"/>
              </a:rPr>
              <a:t>want</a:t>
            </a:r>
            <a:r>
              <a:rPr lang="fr-FR" sz="1000" spc="-5" dirty="0">
                <a:solidFill>
                  <a:srgbClr val="333333"/>
                </a:solidFill>
                <a:latin typeface="Tahoma"/>
                <a:cs typeface="Tahoma"/>
              </a:rPr>
              <a:t> to express </a:t>
            </a:r>
            <a:r>
              <a:rPr lang="fr-FR" sz="1000" spc="-5" dirty="0" err="1">
                <a:solidFill>
                  <a:srgbClr val="333333"/>
                </a:solidFill>
                <a:latin typeface="Tahoma"/>
                <a:cs typeface="Tahoma"/>
              </a:rPr>
              <a:t>our</a:t>
            </a:r>
            <a:r>
              <a:rPr lang="fr-FR" sz="1000" spc="-5" dirty="0">
                <a:solidFill>
                  <a:srgbClr val="333333"/>
                </a:solidFill>
                <a:latin typeface="Tahoma"/>
                <a:cs typeface="Tahoma"/>
              </a:rPr>
              <a:t> </a:t>
            </a:r>
            <a:r>
              <a:rPr lang="fr-FR" sz="1000" b="1" spc="-5" dirty="0" err="1">
                <a:solidFill>
                  <a:schemeClr val="tx2"/>
                </a:solidFill>
                <a:latin typeface="Tahoma"/>
                <a:cs typeface="Tahoma"/>
              </a:rPr>
              <a:t>deepest</a:t>
            </a:r>
            <a:r>
              <a:rPr lang="fr-FR" sz="1000" b="1" spc="-5" dirty="0">
                <a:solidFill>
                  <a:schemeClr val="tx2"/>
                </a:solidFill>
                <a:latin typeface="Tahoma"/>
                <a:cs typeface="Tahoma"/>
              </a:rPr>
              <a:t> </a:t>
            </a:r>
            <a:r>
              <a:rPr lang="fr-FR" sz="1000" b="1" spc="-5" dirty="0" err="1">
                <a:solidFill>
                  <a:schemeClr val="tx2"/>
                </a:solidFill>
                <a:latin typeface="Tahoma"/>
                <a:cs typeface="Tahoma"/>
              </a:rPr>
              <a:t>greetings</a:t>
            </a:r>
            <a:r>
              <a:rPr lang="fr-FR" sz="1000" b="1" spc="-5" dirty="0">
                <a:solidFill>
                  <a:schemeClr val="tx2"/>
                </a:solidFill>
                <a:latin typeface="Tahoma"/>
                <a:cs typeface="Tahoma"/>
              </a:rPr>
              <a:t> </a:t>
            </a:r>
            <a:r>
              <a:rPr lang="fr-FR" sz="1000" spc="-5" dirty="0">
                <a:solidFill>
                  <a:srgbClr val="333333"/>
                </a:solidFill>
                <a:latin typeface="Tahoma"/>
                <a:cs typeface="Tahoma"/>
              </a:rPr>
              <a:t>to the Business </a:t>
            </a:r>
            <a:r>
              <a:rPr lang="fr-FR" sz="1000" spc="-5" dirty="0" err="1">
                <a:solidFill>
                  <a:srgbClr val="333333"/>
                </a:solidFill>
                <a:latin typeface="Tahoma"/>
                <a:cs typeface="Tahoma"/>
              </a:rPr>
              <a:t>School</a:t>
            </a:r>
            <a:r>
              <a:rPr lang="fr-FR" sz="1000" spc="-5" dirty="0">
                <a:solidFill>
                  <a:srgbClr val="333333"/>
                </a:solidFill>
                <a:latin typeface="Tahoma"/>
                <a:cs typeface="Tahoma"/>
              </a:rPr>
              <a:t>, </a:t>
            </a:r>
            <a:r>
              <a:rPr lang="en-GB" sz="1000" spc="-5" dirty="0">
                <a:solidFill>
                  <a:srgbClr val="333333"/>
                </a:solidFill>
                <a:latin typeface="Tahoma"/>
                <a:cs typeface="Tahoma"/>
              </a:rPr>
              <a:t>people and companies with whom we have had the chance to interact since our inception.</a:t>
            </a:r>
          </a:p>
          <a:p>
            <a:pPr marL="110489" marR="2457450" algn="just">
              <a:lnSpc>
                <a:spcPct val="100000"/>
              </a:lnSpc>
              <a:spcBef>
                <a:spcPts val="10"/>
              </a:spcBef>
            </a:pPr>
            <a:endParaRPr lang="en-GB" sz="1000" spc="-5" dirty="0">
              <a:solidFill>
                <a:srgbClr val="333333"/>
              </a:solidFill>
              <a:latin typeface="Tahoma"/>
              <a:cs typeface="Tahoma"/>
            </a:endParaRPr>
          </a:p>
          <a:p>
            <a:pPr marL="110489" marR="2457450" algn="just">
              <a:lnSpc>
                <a:spcPct val="100000"/>
              </a:lnSpc>
              <a:spcBef>
                <a:spcPts val="10"/>
              </a:spcBef>
            </a:pPr>
            <a:r>
              <a:rPr lang="en-GB" sz="1000" spc="-5" dirty="0">
                <a:solidFill>
                  <a:srgbClr val="333333"/>
                </a:solidFill>
                <a:latin typeface="Tahoma"/>
                <a:cs typeface="Tahoma"/>
              </a:rPr>
              <a:t>The club activity is part of a </a:t>
            </a:r>
            <a:r>
              <a:rPr lang="en-GB" sz="1000" b="1" spc="-5" dirty="0">
                <a:solidFill>
                  <a:schemeClr val="tx2"/>
                </a:solidFill>
                <a:latin typeface="Tahoma"/>
                <a:cs typeface="Tahoma"/>
              </a:rPr>
              <a:t>global trend</a:t>
            </a:r>
            <a:r>
              <a:rPr lang="en-GB" sz="1000" spc="-5" dirty="0">
                <a:solidFill>
                  <a:srgbClr val="333333"/>
                </a:solidFill>
                <a:latin typeface="Tahoma"/>
                <a:cs typeface="Tahoma"/>
              </a:rPr>
              <a:t>: an increasingly interaction between business and technology.</a:t>
            </a:r>
            <a:endParaRPr lang="en-US" sz="1000" spc="-5" dirty="0">
              <a:solidFill>
                <a:srgbClr val="333333"/>
              </a:solidFill>
              <a:latin typeface="Tahoma"/>
              <a:cs typeface="Tahoma"/>
            </a:endParaRPr>
          </a:p>
        </p:txBody>
      </p:sp>
      <p:sp>
        <p:nvSpPr>
          <p:cNvPr id="23" name="object 12">
            <a:extLst>
              <a:ext uri="{FF2B5EF4-FFF2-40B4-BE49-F238E27FC236}">
                <a16:creationId xmlns:a16="http://schemas.microsoft.com/office/drawing/2014/main" id="{F8BB8BDA-D44E-4C4E-B4CA-2E228865791D}"/>
              </a:ext>
            </a:extLst>
          </p:cNvPr>
          <p:cNvSpPr txBox="1"/>
          <p:nvPr/>
        </p:nvSpPr>
        <p:spPr>
          <a:xfrm>
            <a:off x="2363469" y="8926808"/>
            <a:ext cx="1181991" cy="166071"/>
          </a:xfrm>
          <a:prstGeom prst="rect">
            <a:avLst/>
          </a:prstGeom>
        </p:spPr>
        <p:txBody>
          <a:bodyPr vert="horz" wrap="square" lIns="0" tIns="12065" rIns="0" bIns="0" rtlCol="0">
            <a:spAutoFit/>
          </a:bodyPr>
          <a:lstStyle/>
          <a:p>
            <a:pPr marL="12700">
              <a:lnSpc>
                <a:spcPct val="100000"/>
              </a:lnSpc>
              <a:spcBef>
                <a:spcPts val="95"/>
              </a:spcBef>
            </a:pPr>
            <a:r>
              <a:rPr lang="fr-FR" sz="1000" spc="-10" dirty="0">
                <a:solidFill>
                  <a:srgbClr val="333333"/>
                </a:solidFill>
                <a:latin typeface="Tahoma"/>
                <a:cs typeface="Tahoma"/>
              </a:rPr>
              <a:t>FinTech Events</a:t>
            </a:r>
            <a:endParaRPr sz="1000" dirty="0">
              <a:latin typeface="Tahoma"/>
              <a:cs typeface="Tahoma"/>
            </a:endParaRPr>
          </a:p>
        </p:txBody>
      </p:sp>
      <p:pic>
        <p:nvPicPr>
          <p:cNvPr id="25" name="Espace réservé pour une image  22">
            <a:extLst>
              <a:ext uri="{FF2B5EF4-FFF2-40B4-BE49-F238E27FC236}">
                <a16:creationId xmlns:a16="http://schemas.microsoft.com/office/drawing/2014/main" id="{5FAFD9F5-8A97-4CCD-87C8-E9B990A3F31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81507" y="1870863"/>
            <a:ext cx="2179312" cy="13295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Image 25">
            <a:extLst>
              <a:ext uri="{FF2B5EF4-FFF2-40B4-BE49-F238E27FC236}">
                <a16:creationId xmlns:a16="http://schemas.microsoft.com/office/drawing/2014/main" id="{6E6C447D-B1AB-4EA4-9BAF-C162FA08A0A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86649" y="9563674"/>
            <a:ext cx="466551" cy="247352"/>
          </a:xfrm>
          <a:prstGeom prst="rect">
            <a:avLst/>
          </a:prstGeom>
        </p:spPr>
      </p:pic>
      <p:sp>
        <p:nvSpPr>
          <p:cNvPr id="16" name="object 16"/>
          <p:cNvSpPr txBox="1"/>
          <p:nvPr/>
        </p:nvSpPr>
        <p:spPr>
          <a:xfrm>
            <a:off x="4702809" y="3295218"/>
            <a:ext cx="1567180" cy="438582"/>
          </a:xfrm>
          <a:prstGeom prst="rect">
            <a:avLst/>
          </a:prstGeom>
        </p:spPr>
        <p:txBody>
          <a:bodyPr vert="horz" wrap="square" lIns="0" tIns="68580" rIns="0" bIns="0" rtlCol="0">
            <a:spAutoFit/>
          </a:bodyPr>
          <a:lstStyle/>
          <a:p>
            <a:pPr marL="12700" algn="ctr">
              <a:lnSpc>
                <a:spcPct val="100000"/>
              </a:lnSpc>
            </a:pPr>
            <a:r>
              <a:rPr lang="fr-FR" sz="1200" b="1" spc="-5" dirty="0">
                <a:solidFill>
                  <a:schemeClr val="tx2"/>
                </a:solidFill>
                <a:latin typeface="Tahoma"/>
                <a:cs typeface="Tahoma"/>
              </a:rPr>
              <a:t>HKUST MBA FinTech Club team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4">
            <a:extLst>
              <a:ext uri="{FF2B5EF4-FFF2-40B4-BE49-F238E27FC236}">
                <a16:creationId xmlns:a16="http://schemas.microsoft.com/office/drawing/2014/main" id="{4A7491FD-AA0B-4401-AF14-4159CFA56B66}"/>
              </a:ext>
            </a:extLst>
          </p:cNvPr>
          <p:cNvSpPr/>
          <p:nvPr/>
        </p:nvSpPr>
        <p:spPr>
          <a:xfrm>
            <a:off x="128016" y="5790297"/>
            <a:ext cx="6386196" cy="214266"/>
          </a:xfrm>
          <a:custGeom>
            <a:avLst/>
            <a:gdLst/>
            <a:ahLst/>
            <a:cxnLst/>
            <a:rect l="l" t="t" r="r" b="b"/>
            <a:pathLst>
              <a:path w="6730365" h="577850">
                <a:moveTo>
                  <a:pt x="0" y="577596"/>
                </a:moveTo>
                <a:lnTo>
                  <a:pt x="6729983" y="577596"/>
                </a:lnTo>
                <a:lnTo>
                  <a:pt x="6729983" y="0"/>
                </a:lnTo>
                <a:lnTo>
                  <a:pt x="0" y="0"/>
                </a:lnTo>
                <a:lnTo>
                  <a:pt x="0" y="577596"/>
                </a:lnTo>
                <a:close/>
              </a:path>
            </a:pathLst>
          </a:custGeom>
          <a:solidFill>
            <a:srgbClr val="F4F3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3" name="object 9">
            <a:extLst>
              <a:ext uri="{FF2B5EF4-FFF2-40B4-BE49-F238E27FC236}">
                <a16:creationId xmlns:a16="http://schemas.microsoft.com/office/drawing/2014/main" id="{452E62CD-F9B3-400C-9B93-157C6FD8AA9B}"/>
              </a:ext>
            </a:extLst>
          </p:cNvPr>
          <p:cNvSpPr txBox="1"/>
          <p:nvPr/>
        </p:nvSpPr>
        <p:spPr>
          <a:xfrm>
            <a:off x="156768" y="5501377"/>
            <a:ext cx="6357443" cy="28982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800" b="1" i="0" u="none" strike="noStrike" kern="1200" cap="none" spc="-5" normalizeH="0" baseline="0" noProof="0" dirty="0">
                <a:ln>
                  <a:noFill/>
                </a:ln>
                <a:solidFill>
                  <a:srgbClr val="1F497D"/>
                </a:solidFill>
                <a:effectLst/>
                <a:uLnTx/>
                <a:uFillTx/>
                <a:latin typeface="Tahoma"/>
                <a:ea typeface="+mn-ea"/>
                <a:cs typeface="Tahoma"/>
              </a:rPr>
              <a:t>FinTech club first Education Session</a:t>
            </a:r>
            <a:endParaRPr kumimoji="0" lang="en-US" sz="1800" b="0" i="0" u="none" strike="noStrike" kern="1200" cap="none" spc="0" normalizeH="0" baseline="0" noProof="0" dirty="0">
              <a:ln>
                <a:noFill/>
              </a:ln>
              <a:solidFill>
                <a:srgbClr val="1F497D"/>
              </a:solidFill>
              <a:effectLst/>
              <a:uLnTx/>
              <a:uFillTx/>
              <a:latin typeface="Tahoma"/>
              <a:ea typeface="+mn-ea"/>
              <a:cs typeface="Tahoma"/>
            </a:endParaRPr>
          </a:p>
        </p:txBody>
      </p:sp>
      <p:sp>
        <p:nvSpPr>
          <p:cNvPr id="34" name="object 44">
            <a:extLst>
              <a:ext uri="{FF2B5EF4-FFF2-40B4-BE49-F238E27FC236}">
                <a16:creationId xmlns:a16="http://schemas.microsoft.com/office/drawing/2014/main" id="{B353469A-B0C8-425C-9DF6-6AC83D716E18}"/>
              </a:ext>
            </a:extLst>
          </p:cNvPr>
          <p:cNvSpPr/>
          <p:nvPr/>
        </p:nvSpPr>
        <p:spPr>
          <a:xfrm>
            <a:off x="128015" y="606551"/>
            <a:ext cx="1544320" cy="224154"/>
          </a:xfrm>
          <a:custGeom>
            <a:avLst/>
            <a:gdLst/>
            <a:ahLst/>
            <a:cxnLst/>
            <a:rect l="l" t="t" r="r" b="b"/>
            <a:pathLst>
              <a:path w="1544320" h="224155">
                <a:moveTo>
                  <a:pt x="0" y="224027"/>
                </a:moveTo>
                <a:lnTo>
                  <a:pt x="1543812" y="224027"/>
                </a:lnTo>
                <a:lnTo>
                  <a:pt x="1543812" y="0"/>
                </a:lnTo>
                <a:lnTo>
                  <a:pt x="0" y="0"/>
                </a:lnTo>
                <a:lnTo>
                  <a:pt x="0" y="22402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5" name="object 5">
            <a:extLst>
              <a:ext uri="{FF2B5EF4-FFF2-40B4-BE49-F238E27FC236}">
                <a16:creationId xmlns:a16="http://schemas.microsoft.com/office/drawing/2014/main" id="{C57C6563-869C-48F8-AFEE-6EB6D7B2AD17}"/>
              </a:ext>
            </a:extLst>
          </p:cNvPr>
          <p:cNvSpPr/>
          <p:nvPr/>
        </p:nvSpPr>
        <p:spPr>
          <a:xfrm>
            <a:off x="1135378" y="6162685"/>
            <a:ext cx="5378959" cy="45719"/>
          </a:xfrm>
          <a:custGeom>
            <a:avLst/>
            <a:gdLst/>
            <a:ahLst/>
            <a:cxnLst/>
            <a:rect l="l" t="t" r="r" b="b"/>
            <a:pathLst>
              <a:path w="5688330">
                <a:moveTo>
                  <a:pt x="0" y="0"/>
                </a:moveTo>
                <a:lnTo>
                  <a:pt x="5687948" y="0"/>
                </a:lnTo>
              </a:path>
            </a:pathLst>
          </a:custGeom>
          <a:ln w="9144">
            <a:solidFill>
              <a:srgbClr val="33333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6" name="object 8">
            <a:extLst>
              <a:ext uri="{FF2B5EF4-FFF2-40B4-BE49-F238E27FC236}">
                <a16:creationId xmlns:a16="http://schemas.microsoft.com/office/drawing/2014/main" id="{FD0DB4D1-3F23-4879-B4DB-D81D0A837C71}"/>
              </a:ext>
            </a:extLst>
          </p:cNvPr>
          <p:cNvSpPr/>
          <p:nvPr/>
        </p:nvSpPr>
        <p:spPr>
          <a:xfrm>
            <a:off x="3188970" y="5410200"/>
            <a:ext cx="528955" cy="0"/>
          </a:xfrm>
          <a:custGeom>
            <a:avLst/>
            <a:gdLst/>
            <a:ahLst/>
            <a:cxnLst/>
            <a:rect l="l" t="t" r="r" b="b"/>
            <a:pathLst>
              <a:path w="528954">
                <a:moveTo>
                  <a:pt x="0" y="0"/>
                </a:moveTo>
                <a:lnTo>
                  <a:pt x="528955" y="0"/>
                </a:lnTo>
              </a:path>
            </a:pathLst>
          </a:custGeom>
          <a:ln w="38100">
            <a:solidFill>
              <a:srgbClr val="92848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7" name="object 59">
            <a:extLst>
              <a:ext uri="{FF2B5EF4-FFF2-40B4-BE49-F238E27FC236}">
                <a16:creationId xmlns:a16="http://schemas.microsoft.com/office/drawing/2014/main" id="{9AA69354-888C-4028-BE8A-95226348E0A3}"/>
              </a:ext>
            </a:extLst>
          </p:cNvPr>
          <p:cNvSpPr txBox="1"/>
          <p:nvPr/>
        </p:nvSpPr>
        <p:spPr>
          <a:xfrm>
            <a:off x="115620" y="5790297"/>
            <a:ext cx="6337122" cy="1143903"/>
          </a:xfrm>
          <a:prstGeom prst="rect">
            <a:avLst/>
          </a:prstGeom>
        </p:spPr>
        <p:txBody>
          <a:bodyPr vert="horz" wrap="square" lIns="0" tIns="12700" rIns="0" bIns="0" rtlCol="0">
            <a:spAutoFit/>
          </a:bodyPr>
          <a:lstStyle/>
          <a:p>
            <a:pPr marL="53340" marR="88900" lvl="0" indent="0" algn="just" defTabSz="914400" rtl="0" eaLnBrk="1" fontAlgn="auto" latinLnBrk="0" hangingPunct="1">
              <a:lnSpc>
                <a:spcPct val="100000"/>
              </a:lnSpc>
              <a:spcBef>
                <a:spcPts val="100"/>
              </a:spcBef>
              <a:spcAft>
                <a:spcPts val="0"/>
              </a:spcAft>
              <a:buClrTx/>
              <a:buSzTx/>
              <a:buFontTx/>
              <a:buNone/>
              <a:tabLst/>
              <a:defRPr/>
            </a:pPr>
            <a:r>
              <a:rPr kumimoji="0" lang="en-US" sz="1200" b="0" i="0" u="none" strike="noStrike" kern="1200" cap="none" spc="-5" normalizeH="0" baseline="0" noProof="0" dirty="0">
                <a:ln>
                  <a:noFill/>
                </a:ln>
                <a:solidFill>
                  <a:srgbClr val="1F497D"/>
                </a:solidFill>
                <a:effectLst/>
                <a:uLnTx/>
                <a:uFillTx/>
                <a:latin typeface="Tahoma"/>
                <a:ea typeface="+mn-ea"/>
                <a:cs typeface="Tahoma"/>
              </a:rPr>
              <a:t>CONTENT: </a:t>
            </a:r>
            <a:r>
              <a:rPr kumimoji="0" lang="en-US" sz="1200" b="0" i="0" u="none" strike="noStrike" kern="1200" cap="none" spc="-10" normalizeH="0" baseline="0" noProof="0" dirty="0">
                <a:ln>
                  <a:noFill/>
                </a:ln>
                <a:solidFill>
                  <a:srgbClr val="1F497D"/>
                </a:solidFill>
                <a:effectLst/>
                <a:uLnTx/>
                <a:uFillTx/>
                <a:latin typeface="Tahoma"/>
                <a:ea typeface="+mn-ea"/>
                <a:cs typeface="Tahoma"/>
              </a:rPr>
              <a:t>Blockchain technology fundamentals, uses cases and ecosystem</a:t>
            </a:r>
            <a:endParaRPr kumimoji="0" lang="en-US" sz="1200" b="0" i="0" u="none" strike="noStrike" kern="1200" cap="none" spc="0" normalizeH="0" baseline="0" noProof="0" dirty="0">
              <a:ln>
                <a:noFill/>
              </a:ln>
              <a:solidFill>
                <a:srgbClr val="1F497D"/>
              </a:solidFill>
              <a:effectLst/>
              <a:uLnTx/>
              <a:uFillTx/>
              <a:latin typeface="Tahoma"/>
              <a:ea typeface="+mn-ea"/>
              <a:cs typeface="Tahoma"/>
            </a:endParaRPr>
          </a:p>
          <a:p>
            <a:pPr marL="53340" marR="88900" lvl="0" indent="0" algn="just" defTabSz="914400" rtl="0" eaLnBrk="1" fontAlgn="auto" latinLnBrk="0" hangingPunct="1">
              <a:lnSpc>
                <a:spcPct val="100000"/>
              </a:lnSpc>
              <a:spcBef>
                <a:spcPts val="100"/>
              </a:spcBef>
              <a:spcAft>
                <a:spcPts val="0"/>
              </a:spcAft>
              <a:buClrTx/>
              <a:buSzTx/>
              <a:buFontTx/>
              <a:buNone/>
              <a:tabLst/>
              <a:defRPr/>
            </a:pPr>
            <a:endParaRPr kumimoji="0" lang="en-US" sz="400" b="1" i="0" u="none" strike="noStrike" kern="1200" cap="none" spc="-10" normalizeH="0" baseline="0" noProof="0" dirty="0">
              <a:ln>
                <a:noFill/>
              </a:ln>
              <a:solidFill>
                <a:srgbClr val="502F78"/>
              </a:solidFill>
              <a:effectLst/>
              <a:uLnTx/>
              <a:uFillTx/>
              <a:latin typeface="Tahoma"/>
              <a:ea typeface="+mn-ea"/>
              <a:cs typeface="Tahoma"/>
            </a:endParaRPr>
          </a:p>
          <a:p>
            <a:pPr marL="53340" marR="88900" lvl="0" indent="0" algn="just" defTabSz="914400" rtl="0" eaLnBrk="1" fontAlgn="auto" latinLnBrk="0" hangingPunct="1">
              <a:lnSpc>
                <a:spcPct val="100000"/>
              </a:lnSpc>
              <a:spcBef>
                <a:spcPts val="100"/>
              </a:spcBef>
              <a:spcAft>
                <a:spcPts val="0"/>
              </a:spcAft>
              <a:buClrTx/>
              <a:buSzTx/>
              <a:buFontTx/>
              <a:buNone/>
              <a:tabLst/>
              <a:defRPr/>
            </a:pPr>
            <a:r>
              <a:rPr kumimoji="0" lang="en-US" sz="1000" b="1" i="0" u="none" strike="noStrike" kern="1200" cap="none" spc="-10" normalizeH="0" baseline="0" noProof="0" dirty="0">
                <a:ln>
                  <a:noFill/>
                </a:ln>
                <a:solidFill>
                  <a:prstClr val="black"/>
                </a:solidFill>
                <a:effectLst/>
                <a:uLnTx/>
                <a:uFillTx/>
                <a:latin typeface="Tahoma"/>
                <a:ea typeface="+mn-ea"/>
                <a:cs typeface="Tahoma"/>
              </a:rPr>
              <a:t>DESCRIPTION</a:t>
            </a:r>
            <a:endParaRPr kumimoji="0" lang="en-US" sz="1000" b="0" i="0" u="none" strike="noStrike" kern="1200" cap="none" spc="0" normalizeH="0" baseline="0" noProof="0" dirty="0">
              <a:ln>
                <a:noFill/>
              </a:ln>
              <a:solidFill>
                <a:prstClr val="black"/>
              </a:solidFill>
              <a:effectLst/>
              <a:uLnTx/>
              <a:uFillTx/>
              <a:latin typeface="Tahoma"/>
              <a:ea typeface="+mn-ea"/>
              <a:cs typeface="Tahoma"/>
            </a:endParaRPr>
          </a:p>
          <a:p>
            <a:pPr marL="206375" marR="5080" lvl="0" indent="-142240" algn="just" defTabSz="914400" rtl="0" eaLnBrk="1" fontAlgn="auto" latinLnBrk="0" hangingPunct="1">
              <a:lnSpc>
                <a:spcPct val="100000"/>
              </a:lnSpc>
              <a:spcBef>
                <a:spcPts val="90"/>
              </a:spcBef>
              <a:spcAft>
                <a:spcPts val="0"/>
              </a:spcAft>
              <a:buClrTx/>
              <a:buSzTx/>
              <a:buFontTx/>
              <a:buNone/>
              <a:tabLst/>
              <a:defRPr/>
            </a:pPr>
            <a:r>
              <a:rPr kumimoji="0" lang="en-US" sz="1000" b="1" i="0" u="none" strike="noStrike" kern="1200" cap="none" spc="-5" normalizeH="0" baseline="0" noProof="0" dirty="0">
                <a:ln>
                  <a:noFill/>
                </a:ln>
                <a:solidFill>
                  <a:srgbClr val="1F497D"/>
                </a:solidFill>
                <a:effectLst/>
                <a:uLnTx/>
                <a:uFillTx/>
                <a:latin typeface="Tahoma"/>
                <a:ea typeface="+mn-ea"/>
                <a:cs typeface="Tahoma"/>
              </a:rPr>
              <a:t>A great success! </a:t>
            </a:r>
            <a:r>
              <a:rPr kumimoji="0" lang="en-US" sz="1000" i="0" u="none" strike="noStrike" kern="1200" cap="none" spc="-5" normalizeH="0" baseline="0" noProof="0" dirty="0">
                <a:ln>
                  <a:noFill/>
                </a:ln>
                <a:solidFill>
                  <a:srgbClr val="1F497D"/>
                </a:solidFill>
                <a:effectLst/>
                <a:uLnTx/>
                <a:uFillTx/>
                <a:latin typeface="Tahoma"/>
                <a:ea typeface="+mn-ea"/>
                <a:cs typeface="Tahoma"/>
              </a:rPr>
              <a:t>FinTech Club </a:t>
            </a:r>
            <a:r>
              <a:rPr kumimoji="0" lang="en-US" sz="1000" b="0" i="0" u="none" strike="noStrike" kern="1200" cap="none" spc="-5" normalizeH="0" baseline="0" noProof="0" dirty="0">
                <a:ln>
                  <a:noFill/>
                </a:ln>
                <a:solidFill>
                  <a:srgbClr val="1F497D"/>
                </a:solidFill>
                <a:effectLst/>
                <a:uLnTx/>
                <a:uFillTx/>
                <a:latin typeface="Tahoma"/>
                <a:ea typeface="+mn-ea"/>
                <a:cs typeface="Tahoma"/>
              </a:rPr>
              <a:t>in collaboration with </a:t>
            </a:r>
            <a:r>
              <a:rPr kumimoji="0" lang="en-US" sz="1000" b="1" i="0" u="none" strike="noStrike" kern="1200" cap="none" spc="-5" normalizeH="0" baseline="0" noProof="0" dirty="0">
                <a:ln>
                  <a:noFill/>
                </a:ln>
                <a:solidFill>
                  <a:srgbClr val="1F497D"/>
                </a:solidFill>
                <a:effectLst/>
                <a:uLnTx/>
                <a:uFillTx/>
                <a:latin typeface="Tahoma"/>
                <a:ea typeface="+mn-ea"/>
                <a:cs typeface="Tahoma"/>
              </a:rPr>
              <a:t>Genesis Block Hong Kong </a:t>
            </a:r>
            <a:r>
              <a:rPr kumimoji="0" lang="en-US" sz="1000" b="0" i="0" u="none" strike="noStrike" kern="1200" cap="none" spc="-5" normalizeH="0" baseline="0" noProof="0" dirty="0">
                <a:ln>
                  <a:noFill/>
                </a:ln>
                <a:solidFill>
                  <a:srgbClr val="1F497D"/>
                </a:solidFill>
                <a:effectLst/>
                <a:uLnTx/>
                <a:uFillTx/>
                <a:latin typeface="Tahoma"/>
                <a:ea typeface="+mn-ea"/>
                <a:cs typeface="Tahoma"/>
              </a:rPr>
              <a:t>held it’s first </a:t>
            </a:r>
            <a:r>
              <a:rPr kumimoji="0" lang="en-US" sz="1000" b="1" i="0" u="none" strike="noStrike" kern="1200" cap="none" spc="-5" normalizeH="0" baseline="0" noProof="0" dirty="0">
                <a:ln>
                  <a:noFill/>
                </a:ln>
                <a:solidFill>
                  <a:srgbClr val="1F497D"/>
                </a:solidFill>
                <a:effectLst/>
                <a:uLnTx/>
                <a:uFillTx/>
                <a:latin typeface="Tahoma"/>
                <a:ea typeface="+mn-ea"/>
                <a:cs typeface="Tahoma"/>
              </a:rPr>
              <a:t>Knowledge</a:t>
            </a:r>
            <a:r>
              <a:rPr kumimoji="0" lang="en-US" sz="1000" b="0" i="0" u="none" strike="noStrike" kern="1200" cap="none" spc="-5" normalizeH="0" baseline="0" noProof="0" dirty="0">
                <a:ln>
                  <a:noFill/>
                </a:ln>
                <a:solidFill>
                  <a:srgbClr val="1F497D"/>
                </a:solidFill>
                <a:effectLst/>
                <a:uLnTx/>
                <a:uFillTx/>
                <a:latin typeface="Tahoma"/>
                <a:ea typeface="+mn-ea"/>
                <a:cs typeface="Tahoma"/>
              </a:rPr>
              <a:t> </a:t>
            </a:r>
            <a:r>
              <a:rPr kumimoji="0" lang="en-US" sz="1000" b="1" i="0" u="none" strike="noStrike" kern="1200" cap="none" spc="-5" normalizeH="0" baseline="0" noProof="0" dirty="0">
                <a:ln>
                  <a:noFill/>
                </a:ln>
                <a:solidFill>
                  <a:srgbClr val="1F497D"/>
                </a:solidFill>
                <a:effectLst/>
                <a:uLnTx/>
                <a:uFillTx/>
                <a:latin typeface="Tahoma"/>
                <a:ea typeface="+mn-ea"/>
                <a:cs typeface="Tahoma"/>
              </a:rPr>
              <a:t>Sharing</a:t>
            </a:r>
            <a:r>
              <a:rPr kumimoji="0" lang="en-US" sz="1000" b="0" i="0" u="none" strike="noStrike" kern="1200" cap="none" spc="-5" normalizeH="0" baseline="0" noProof="0" dirty="0">
                <a:ln>
                  <a:noFill/>
                </a:ln>
                <a:solidFill>
                  <a:srgbClr val="1F497D"/>
                </a:solidFill>
                <a:effectLst/>
                <a:uLnTx/>
                <a:uFillTx/>
                <a:latin typeface="Tahoma"/>
                <a:ea typeface="+mn-ea"/>
                <a:cs typeface="Tahoma"/>
              </a:rPr>
              <a:t> session in HKUST MBA Lounge on </a:t>
            </a:r>
            <a:r>
              <a:rPr kumimoji="0" lang="en-US" sz="1000" b="1" i="0" u="none" strike="noStrike" kern="1200" cap="none" spc="-5" normalizeH="0" baseline="0" noProof="0" dirty="0">
                <a:ln>
                  <a:noFill/>
                </a:ln>
                <a:solidFill>
                  <a:srgbClr val="1F497D"/>
                </a:solidFill>
                <a:effectLst/>
                <a:uLnTx/>
                <a:uFillTx/>
                <a:latin typeface="Tahoma"/>
                <a:ea typeface="+mn-ea"/>
                <a:cs typeface="Tahoma"/>
              </a:rPr>
              <a:t>06.12.18</a:t>
            </a:r>
            <a:r>
              <a:rPr kumimoji="0" lang="en-US" sz="1000" b="0" i="0" u="none" strike="noStrike" kern="1200" cap="none" spc="-5" normalizeH="0" baseline="0" noProof="0" dirty="0">
                <a:ln>
                  <a:noFill/>
                </a:ln>
                <a:solidFill>
                  <a:srgbClr val="1F497D"/>
                </a:solidFill>
                <a:effectLst/>
                <a:uLnTx/>
                <a:uFillTx/>
                <a:latin typeface="Tahoma"/>
                <a:ea typeface="+mn-ea"/>
                <a:cs typeface="Tahoma"/>
              </a:rPr>
              <a:t> with </a:t>
            </a:r>
            <a:r>
              <a:rPr kumimoji="0" lang="en-US" sz="1000" i="0" u="none" strike="noStrike" kern="1200" cap="none" spc="-5" normalizeH="0" baseline="0" noProof="0" dirty="0">
                <a:ln>
                  <a:noFill/>
                </a:ln>
                <a:solidFill>
                  <a:srgbClr val="1F497D"/>
                </a:solidFill>
                <a:effectLst/>
                <a:uLnTx/>
                <a:uFillTx/>
                <a:latin typeface="Tahoma"/>
                <a:ea typeface="+mn-ea"/>
                <a:cs typeface="Tahoma"/>
              </a:rPr>
              <a:t>student keynote around FinTech HK </a:t>
            </a:r>
            <a:r>
              <a:rPr kumimoji="0" lang="en-US" sz="1000" b="1" i="0" u="none" strike="noStrike" kern="1200" cap="none" spc="-5" normalizeH="0" baseline="0" noProof="0" dirty="0">
                <a:ln>
                  <a:noFill/>
                </a:ln>
                <a:solidFill>
                  <a:srgbClr val="1F497D"/>
                </a:solidFill>
                <a:effectLst/>
                <a:uLnTx/>
                <a:uFillTx/>
                <a:latin typeface="Tahoma"/>
                <a:ea typeface="+mn-ea"/>
                <a:cs typeface="Tahoma"/>
              </a:rPr>
              <a:t>ecosystem</a:t>
            </a:r>
            <a:r>
              <a:rPr kumimoji="0" lang="en-US" sz="1000" i="0" u="none" strike="noStrike" kern="1200" cap="none" spc="-5" normalizeH="0" baseline="0" noProof="0" dirty="0">
                <a:ln>
                  <a:noFill/>
                </a:ln>
                <a:solidFill>
                  <a:srgbClr val="1F497D"/>
                </a:solidFill>
                <a:effectLst/>
                <a:uLnTx/>
                <a:uFillTx/>
                <a:latin typeface="Tahoma"/>
                <a:ea typeface="+mn-ea"/>
                <a:cs typeface="Tahoma"/>
              </a:rPr>
              <a:t>, cryptocurrencies </a:t>
            </a:r>
            <a:r>
              <a:rPr kumimoji="0" lang="en-US" sz="1000" b="1" i="0" u="none" strike="noStrike" kern="1200" cap="none" spc="-5" normalizeH="0" baseline="0" noProof="0" dirty="0">
                <a:ln>
                  <a:noFill/>
                </a:ln>
                <a:solidFill>
                  <a:srgbClr val="1F497D"/>
                </a:solidFill>
                <a:effectLst/>
                <a:uLnTx/>
                <a:uFillTx/>
                <a:latin typeface="Tahoma"/>
                <a:ea typeface="+mn-ea"/>
                <a:cs typeface="Tahoma"/>
              </a:rPr>
              <a:t>fundamentals</a:t>
            </a:r>
            <a:r>
              <a:rPr kumimoji="0" lang="en-US" sz="1000" i="0" u="none" strike="noStrike" kern="1200" cap="none" spc="-5" normalizeH="0" baseline="0" noProof="0" dirty="0">
                <a:ln>
                  <a:noFill/>
                </a:ln>
                <a:solidFill>
                  <a:srgbClr val="1F497D"/>
                </a:solidFill>
                <a:effectLst/>
                <a:uLnTx/>
                <a:uFillTx/>
                <a:latin typeface="Tahoma"/>
                <a:ea typeface="+mn-ea"/>
                <a:cs typeface="Tahoma"/>
              </a:rPr>
              <a:t>, Token offerings and Distributed Ledger </a:t>
            </a:r>
            <a:r>
              <a:rPr kumimoji="0" lang="en-US" sz="1000" b="1" i="0" u="none" strike="noStrike" kern="1200" cap="none" spc="-5" normalizeH="0" baseline="0" noProof="0" dirty="0">
                <a:ln>
                  <a:noFill/>
                </a:ln>
                <a:solidFill>
                  <a:srgbClr val="1F497D"/>
                </a:solidFill>
                <a:effectLst/>
                <a:uLnTx/>
                <a:uFillTx/>
                <a:latin typeface="Tahoma"/>
                <a:ea typeface="+mn-ea"/>
                <a:cs typeface="Tahoma"/>
              </a:rPr>
              <a:t>uses cases</a:t>
            </a:r>
            <a:endParaRPr kumimoji="0" lang="en-US" sz="1000" b="1" i="0" u="none" strike="noStrike" kern="1200" cap="none" spc="0" normalizeH="0" baseline="0" noProof="0" dirty="0">
              <a:ln>
                <a:noFill/>
              </a:ln>
              <a:solidFill>
                <a:srgbClr val="1F497D"/>
              </a:solidFill>
              <a:effectLst/>
              <a:uLnTx/>
              <a:uFillTx/>
              <a:latin typeface="Tahoma"/>
              <a:ea typeface="+mn-ea"/>
              <a:cs typeface="Tahoma"/>
            </a:endParaRPr>
          </a:p>
          <a:p>
            <a:pPr marL="12700" marR="0" lvl="0" indent="0" algn="just" defTabSz="914400" rtl="0" eaLnBrk="1" fontAlgn="auto" latinLnBrk="0" hangingPunct="1">
              <a:lnSpc>
                <a:spcPct val="100000"/>
              </a:lnSpc>
              <a:spcBef>
                <a:spcPts val="590"/>
              </a:spcBef>
              <a:spcAft>
                <a:spcPts val="0"/>
              </a:spcAft>
              <a:buClrTx/>
              <a:buSzTx/>
              <a:buFontTx/>
              <a:buNone/>
              <a:tabLst/>
              <a:defRPr/>
            </a:pPr>
            <a:r>
              <a:rPr kumimoji="0" lang="en-US" sz="1000" b="1" i="0" u="none" strike="noStrike" kern="1200" cap="none" spc="-10" normalizeH="0" baseline="0" noProof="0" dirty="0">
                <a:ln>
                  <a:noFill/>
                </a:ln>
                <a:solidFill>
                  <a:prstClr val="black"/>
                </a:solidFill>
                <a:effectLst/>
                <a:uLnTx/>
                <a:uFillTx/>
                <a:latin typeface="Tahoma"/>
                <a:ea typeface="+mn-ea"/>
                <a:cs typeface="Tahoma"/>
              </a:rPr>
              <a:t>KEY</a:t>
            </a:r>
            <a:r>
              <a:rPr kumimoji="0" lang="en-US" sz="1000" b="1" i="0" u="none" strike="noStrike" kern="1200" cap="none" spc="5" normalizeH="0" baseline="0" noProof="0" dirty="0">
                <a:ln>
                  <a:noFill/>
                </a:ln>
                <a:solidFill>
                  <a:prstClr val="black"/>
                </a:solidFill>
                <a:effectLst/>
                <a:uLnTx/>
                <a:uFillTx/>
                <a:latin typeface="Tahoma"/>
                <a:ea typeface="+mn-ea"/>
                <a:cs typeface="Tahoma"/>
              </a:rPr>
              <a:t> </a:t>
            </a:r>
            <a:r>
              <a:rPr kumimoji="0" lang="en-US" sz="1000" b="1" i="0" u="none" strike="noStrike" kern="1200" cap="none" spc="-10" normalizeH="0" baseline="0" noProof="0" dirty="0">
                <a:ln>
                  <a:noFill/>
                </a:ln>
                <a:solidFill>
                  <a:prstClr val="black"/>
                </a:solidFill>
                <a:effectLst/>
                <a:uLnTx/>
                <a:uFillTx/>
                <a:latin typeface="Tahoma"/>
                <a:ea typeface="+mn-ea"/>
                <a:cs typeface="Tahoma"/>
              </a:rPr>
              <a:t>SUBJECTS</a:t>
            </a:r>
            <a:endParaRPr kumimoji="0" lang="en-US" sz="1000" b="0" i="0" u="none" strike="noStrike" kern="1200" cap="none" spc="0" normalizeH="0" baseline="0" noProof="0" dirty="0">
              <a:ln>
                <a:noFill/>
              </a:ln>
              <a:solidFill>
                <a:prstClr val="black"/>
              </a:solidFill>
              <a:effectLst/>
              <a:uLnTx/>
              <a:uFillTx/>
              <a:latin typeface="Tahoma"/>
              <a:ea typeface="+mn-ea"/>
              <a:cs typeface="Tahoma"/>
            </a:endParaRPr>
          </a:p>
        </p:txBody>
      </p:sp>
      <p:pic>
        <p:nvPicPr>
          <p:cNvPr id="38" name="Image 37">
            <a:extLst>
              <a:ext uri="{FF2B5EF4-FFF2-40B4-BE49-F238E27FC236}">
                <a16:creationId xmlns:a16="http://schemas.microsoft.com/office/drawing/2014/main" id="{33A515B7-C41B-467A-AFFD-0DACA2D8397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86649" y="9563674"/>
            <a:ext cx="466551" cy="247352"/>
          </a:xfrm>
          <a:prstGeom prst="rect">
            <a:avLst/>
          </a:prstGeom>
        </p:spPr>
      </p:pic>
      <p:sp>
        <p:nvSpPr>
          <p:cNvPr id="39" name="object 58">
            <a:extLst>
              <a:ext uri="{FF2B5EF4-FFF2-40B4-BE49-F238E27FC236}">
                <a16:creationId xmlns:a16="http://schemas.microsoft.com/office/drawing/2014/main" id="{3464D3D9-A201-4418-B5FB-8D2FBB5985DE}"/>
              </a:ext>
            </a:extLst>
          </p:cNvPr>
          <p:cNvSpPr/>
          <p:nvPr/>
        </p:nvSpPr>
        <p:spPr>
          <a:xfrm flipV="1">
            <a:off x="1135379" y="6802766"/>
            <a:ext cx="5378832" cy="45719"/>
          </a:xfrm>
          <a:custGeom>
            <a:avLst/>
            <a:gdLst/>
            <a:ahLst/>
            <a:cxnLst/>
            <a:rect l="l" t="t" r="r" b="b"/>
            <a:pathLst>
              <a:path w="5235575">
                <a:moveTo>
                  <a:pt x="0" y="0"/>
                </a:moveTo>
                <a:lnTo>
                  <a:pt x="5235067" y="0"/>
                </a:lnTo>
              </a:path>
            </a:pathLst>
          </a:custGeom>
          <a:ln w="9144">
            <a:solidFill>
              <a:srgbClr val="33333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1" name="TextBox 10">
            <a:extLst>
              <a:ext uri="{FF2B5EF4-FFF2-40B4-BE49-F238E27FC236}">
                <a16:creationId xmlns:a16="http://schemas.microsoft.com/office/drawing/2014/main" id="{39D3EF6F-AB74-4A54-A13D-E3FA28B4E356}"/>
              </a:ext>
            </a:extLst>
          </p:cNvPr>
          <p:cNvSpPr txBox="1"/>
          <p:nvPr/>
        </p:nvSpPr>
        <p:spPr>
          <a:xfrm>
            <a:off x="304800" y="9296400"/>
            <a:ext cx="5511121" cy="451870"/>
          </a:xfrm>
          <a:prstGeom prst="rect">
            <a:avLst/>
          </a:prstGeom>
          <a:solidFill>
            <a:schemeClr val="tx2"/>
          </a:solidFill>
        </p:spPr>
        <p:txBody>
          <a:bodyPr vert="horz" wrap="square" lIns="36554" tIns="0" rIns="36554" bIns="0" rtlCol="0" anchor="ctr">
            <a:noAutofit/>
          </a:bodyPr>
          <a:lstStyle/>
          <a:p>
            <a:pPr marL="0" marR="0" lvl="0" indent="0" algn="ctr" defTabSz="928482" rtl="0" eaLnBrk="1" fontAlgn="auto" latinLnBrk="0" hangingPunct="1">
              <a:lnSpc>
                <a:spcPct val="100000"/>
              </a:lnSpc>
              <a:spcBef>
                <a:spcPts val="0"/>
              </a:spcBef>
              <a:spcAft>
                <a:spcPts val="0"/>
              </a:spcAft>
              <a:buClrTx/>
              <a:buSzTx/>
              <a:buFontTx/>
              <a:buNone/>
              <a:tabLst/>
              <a:defRPr/>
            </a:pPr>
            <a:endParaRPr kumimoji="0" lang="en-US" sz="1218" b="1" i="1" u="none" strike="noStrike" kern="0" cap="none" spc="0" normalizeH="0" baseline="0" noProof="0" dirty="0">
              <a:ln>
                <a:noFill/>
              </a:ln>
              <a:solidFill>
                <a:srgbClr val="FFFFFF"/>
              </a:solidFill>
              <a:effectLst/>
              <a:uLnTx/>
              <a:uFillTx/>
              <a:latin typeface="Tahoma"/>
              <a:ea typeface="+mn-ea"/>
              <a:cs typeface="+mn-cs"/>
            </a:endParaRPr>
          </a:p>
        </p:txBody>
      </p:sp>
      <p:sp>
        <p:nvSpPr>
          <p:cNvPr id="42" name="Rectangle 41">
            <a:extLst>
              <a:ext uri="{FF2B5EF4-FFF2-40B4-BE49-F238E27FC236}">
                <a16:creationId xmlns:a16="http://schemas.microsoft.com/office/drawing/2014/main" id="{1A5E2816-DA54-4E10-945C-67A3BE5E8FCE}"/>
              </a:ext>
            </a:extLst>
          </p:cNvPr>
          <p:cNvSpPr/>
          <p:nvPr/>
        </p:nvSpPr>
        <p:spPr>
          <a:xfrm>
            <a:off x="821435" y="9309837"/>
            <a:ext cx="4907347" cy="5539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Tahoma"/>
                <a:ea typeface="+mn-ea"/>
                <a:cs typeface="+mn-cs"/>
              </a:rPr>
              <a:t>More about our sponsor </a:t>
            </a:r>
            <a:r>
              <a:rPr kumimoji="0" lang="en-US" sz="1000" b="1" i="0" u="none" strike="noStrike" kern="1200" cap="none" spc="0" normalizeH="0" baseline="0" noProof="0" dirty="0">
                <a:ln>
                  <a:noFill/>
                </a:ln>
                <a:solidFill>
                  <a:prstClr val="white"/>
                </a:solidFill>
                <a:effectLst/>
                <a:uLnTx/>
                <a:uFillTx/>
                <a:latin typeface="Tahoma"/>
                <a:ea typeface="+mn-ea"/>
                <a:cs typeface="+mn-cs"/>
              </a:rPr>
              <a:t>Genesis Block, </a:t>
            </a:r>
            <a:r>
              <a:rPr kumimoji="0" lang="en-US" sz="1000" b="0" i="0" u="none" strike="noStrike" kern="1200" cap="none" spc="0" normalizeH="0" baseline="0" noProof="0" dirty="0">
                <a:ln>
                  <a:noFill/>
                </a:ln>
                <a:solidFill>
                  <a:prstClr val="white"/>
                </a:solidFill>
                <a:effectLst/>
                <a:uLnTx/>
                <a:uFillTx/>
                <a:latin typeface="Tahoma"/>
                <a:ea typeface="+mn-ea"/>
                <a:cs typeface="+mn-cs"/>
              </a:rPr>
              <a:t>Hong Kong’s premier </a:t>
            </a:r>
            <a:r>
              <a:rPr kumimoji="0" lang="en-US" sz="1000" b="1" i="0" u="none" strike="noStrike" kern="1200" cap="none" spc="0" normalizeH="0" baseline="0" noProof="0" dirty="0">
                <a:ln>
                  <a:noFill/>
                </a:ln>
                <a:solidFill>
                  <a:prstClr val="white"/>
                </a:solidFill>
                <a:effectLst/>
                <a:uLnTx/>
                <a:uFillTx/>
                <a:latin typeface="Tahoma"/>
                <a:ea typeface="+mn-ea"/>
                <a:cs typeface="+mn-cs"/>
              </a:rPr>
              <a:t>OTC trading </a:t>
            </a:r>
            <a:r>
              <a:rPr kumimoji="0" lang="en-US" sz="1000" b="1" i="0" u="none" strike="noStrike" kern="1200" cap="none" spc="0" normalizeH="0" baseline="0" noProof="0" dirty="0" err="1">
                <a:ln>
                  <a:noFill/>
                </a:ln>
                <a:solidFill>
                  <a:prstClr val="white"/>
                </a:solidFill>
                <a:effectLst/>
                <a:uLnTx/>
                <a:uFillTx/>
                <a:latin typeface="Tahoma"/>
                <a:ea typeface="+mn-ea"/>
                <a:cs typeface="+mn-cs"/>
              </a:rPr>
              <a:t>centre</a:t>
            </a:r>
            <a:r>
              <a:rPr kumimoji="0" lang="en-US" sz="1000" b="1" i="0" u="none" strike="noStrike" kern="1200" cap="none" spc="0" normalizeH="0" baseline="0" noProof="0" dirty="0">
                <a:ln>
                  <a:noFill/>
                </a:ln>
                <a:solidFill>
                  <a:prstClr val="white"/>
                </a:solidFill>
                <a:effectLst/>
                <a:uLnTx/>
                <a:uFillTx/>
                <a:latin typeface="Tahoma"/>
                <a:ea typeface="+mn-ea"/>
                <a:cs typeface="+mn-cs"/>
              </a:rPr>
              <a:t> </a:t>
            </a:r>
            <a:r>
              <a:rPr kumimoji="0" lang="en-US" sz="1000" b="0" i="0" u="none" strike="noStrike" kern="1200" cap="none" spc="0" normalizeH="0" baseline="0" noProof="0" dirty="0">
                <a:ln>
                  <a:noFill/>
                </a:ln>
                <a:solidFill>
                  <a:prstClr val="white"/>
                </a:solidFill>
                <a:effectLst/>
                <a:uLnTx/>
                <a:uFillTx/>
                <a:latin typeface="Tahoma"/>
                <a:ea typeface="+mn-ea"/>
                <a:cs typeface="+mn-cs"/>
              </a:rPr>
              <a:t>and </a:t>
            </a:r>
            <a:r>
              <a:rPr kumimoji="0" lang="en-US" sz="1000" b="1" i="0" u="none" strike="noStrike" kern="1200" cap="none" spc="0" normalizeH="0" baseline="0" noProof="0" dirty="0">
                <a:ln>
                  <a:noFill/>
                </a:ln>
                <a:solidFill>
                  <a:prstClr val="white"/>
                </a:solidFill>
                <a:effectLst/>
                <a:uLnTx/>
                <a:uFillTx/>
                <a:latin typeface="Tahoma"/>
                <a:ea typeface="+mn-ea"/>
                <a:cs typeface="+mn-cs"/>
              </a:rPr>
              <a:t>Bitcoin ATM provider</a:t>
            </a:r>
            <a:r>
              <a:rPr kumimoji="0" lang="en-US" sz="1000" b="0" i="0" u="none" strike="noStrike" kern="1200" cap="none" spc="0" normalizeH="0" baseline="0" noProof="0" dirty="0">
                <a:ln>
                  <a:noFill/>
                </a:ln>
                <a:solidFill>
                  <a:prstClr val="white"/>
                </a:solidFill>
                <a:effectLst/>
                <a:uLnTx/>
                <a:uFillTx/>
                <a:latin typeface="Tahoma"/>
                <a:ea typeface="+mn-ea"/>
                <a:cs typeface="+mn-cs"/>
              </a:rPr>
              <a:t>: </a:t>
            </a:r>
            <a:r>
              <a:rPr kumimoji="0" lang="en-US" sz="1000" b="0" i="0" u="none" strike="noStrike" kern="1200" cap="none" spc="0" normalizeH="0" baseline="0" noProof="0" dirty="0">
                <a:ln>
                  <a:noFill/>
                </a:ln>
                <a:solidFill>
                  <a:prstClr val="white"/>
                </a:solidFill>
                <a:effectLst/>
                <a:uLnTx/>
                <a:uFillTx/>
                <a:latin typeface="Tahoma"/>
                <a:ea typeface="+mn-ea"/>
                <a:cs typeface="+mn-cs"/>
                <a:hlinkClick r:id="rId3">
                  <a:extLst>
                    <a:ext uri="{A12FA001-AC4F-418D-AE19-62706E023703}">
                      <ahyp:hlinkClr xmlns:ahyp="http://schemas.microsoft.com/office/drawing/2018/hyperlinkcolor" val="tx"/>
                    </a:ext>
                  </a:extLst>
                </a:hlinkClick>
              </a:rPr>
              <a:t>https://genesisblockhk.com/</a:t>
            </a:r>
            <a:endParaRPr kumimoji="0" lang="en-US" sz="1000" b="0" i="0" u="none" strike="noStrike" kern="1200" cap="none" spc="0" normalizeH="0" baseline="0" noProof="0" dirty="0">
              <a:ln>
                <a:noFill/>
              </a:ln>
              <a:solidFill>
                <a:prstClr val="white"/>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Tahoma"/>
                <a:ea typeface="+mn-ea"/>
                <a:cs typeface="+mn-cs"/>
              </a:rPr>
              <a:t> </a:t>
            </a:r>
          </a:p>
        </p:txBody>
      </p:sp>
      <p:pic>
        <p:nvPicPr>
          <p:cNvPr id="43" name="Image 42">
            <a:extLst>
              <a:ext uri="{FF2B5EF4-FFF2-40B4-BE49-F238E27FC236}">
                <a16:creationId xmlns:a16="http://schemas.microsoft.com/office/drawing/2014/main" id="{6B91162E-1749-40D3-BCA8-DFE947EFB50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82861" y="9342225"/>
            <a:ext cx="365290" cy="367126"/>
          </a:xfrm>
          <a:prstGeom prst="rect">
            <a:avLst/>
          </a:prstGeom>
        </p:spPr>
      </p:pic>
      <p:sp>
        <p:nvSpPr>
          <p:cNvPr id="46" name="object 8">
            <a:extLst>
              <a:ext uri="{FF2B5EF4-FFF2-40B4-BE49-F238E27FC236}">
                <a16:creationId xmlns:a16="http://schemas.microsoft.com/office/drawing/2014/main" id="{7AF562F8-97D5-4D8F-89B9-F4DD1D736C16}"/>
              </a:ext>
            </a:extLst>
          </p:cNvPr>
          <p:cNvSpPr txBox="1"/>
          <p:nvPr/>
        </p:nvSpPr>
        <p:spPr>
          <a:xfrm>
            <a:off x="216052" y="1531115"/>
            <a:ext cx="3501874" cy="3782446"/>
          </a:xfrm>
          <a:prstGeom prst="rect">
            <a:avLst/>
          </a:prstGeom>
        </p:spPr>
        <p:txBody>
          <a:bodyPr vert="horz" wrap="square" lIns="0" tIns="12065" rIns="0" bIns="0" rtlCol="0">
            <a:spAutoFit/>
          </a:bodyPr>
          <a:lstStyle/>
          <a:p>
            <a:pPr marL="190500" marR="5080" lvl="0" indent="-177800" algn="just" defTabSz="914400" rtl="0" eaLnBrk="1" fontAlgn="auto" latinLnBrk="0" hangingPunct="1">
              <a:lnSpc>
                <a:spcPct val="100000"/>
              </a:lnSpc>
              <a:spcBef>
                <a:spcPts val="95"/>
              </a:spcBef>
              <a:spcAft>
                <a:spcPts val="95"/>
              </a:spcAft>
              <a:buClrTx/>
              <a:buSzTx/>
              <a:buFont typeface="Wingdings"/>
              <a:buChar char=""/>
              <a:tabLst>
                <a:tab pos="191135" algn="l"/>
              </a:tabLst>
              <a:defRPr/>
            </a:pPr>
            <a:r>
              <a:rPr kumimoji="0" lang="en-US" sz="1000" b="1" i="0" u="none" strike="noStrike" kern="1200" cap="none" spc="-5" normalizeH="0" baseline="0" noProof="0" dirty="0">
                <a:ln>
                  <a:noFill/>
                </a:ln>
                <a:solidFill>
                  <a:srgbClr val="1F497D"/>
                </a:solidFill>
                <a:effectLst/>
                <a:uLnTx/>
                <a:uFillTx/>
                <a:latin typeface="Tahoma"/>
                <a:ea typeface="+mn-ea"/>
                <a:cs typeface="Tahoma"/>
              </a:rPr>
              <a:t>HKUST</a:t>
            </a:r>
            <a:r>
              <a:rPr kumimoji="0" lang="en-US" sz="1000" b="0" i="0" u="none" strike="noStrike" kern="1200" cap="none" spc="-5" normalizeH="0" baseline="0" noProof="0" dirty="0">
                <a:ln>
                  <a:noFill/>
                </a:ln>
                <a:solidFill>
                  <a:srgbClr val="5F5F5F"/>
                </a:solidFill>
                <a:effectLst/>
                <a:uLnTx/>
                <a:uFillTx/>
                <a:latin typeface="Tahoma"/>
                <a:ea typeface="+mn-ea"/>
                <a:cs typeface="Tahoma"/>
              </a:rPr>
              <a:t> has not just 1 but </a:t>
            </a:r>
            <a:r>
              <a:rPr kumimoji="0" lang="en-US" sz="1000" b="1" i="0" u="none" strike="noStrike" kern="1200" cap="none" spc="-5" normalizeH="0" baseline="0" noProof="0" dirty="0">
                <a:ln>
                  <a:noFill/>
                </a:ln>
                <a:solidFill>
                  <a:srgbClr val="1F497D"/>
                </a:solidFill>
                <a:effectLst/>
                <a:uLnTx/>
                <a:uFillTx/>
                <a:latin typeface="Tahoma"/>
                <a:ea typeface="+mn-ea"/>
                <a:cs typeface="Tahoma"/>
              </a:rPr>
              <a:t>2 teams participating </a:t>
            </a:r>
            <a:r>
              <a:rPr kumimoji="0" lang="en-US" sz="1000" b="0" i="0" u="none" strike="noStrike" kern="1200" cap="none" spc="-5" normalizeH="0" baseline="0" noProof="0" dirty="0">
                <a:ln>
                  <a:noFill/>
                </a:ln>
                <a:solidFill>
                  <a:srgbClr val="5F5F5F"/>
                </a:solidFill>
                <a:effectLst/>
                <a:uLnTx/>
                <a:uFillTx/>
                <a:latin typeface="Tahoma"/>
                <a:ea typeface="+mn-ea"/>
                <a:cs typeface="Tahoma"/>
              </a:rPr>
              <a:t>in the 2019 ConsenSys MBA Venture Competition</a:t>
            </a:r>
          </a:p>
          <a:p>
            <a:pPr marL="190500" marR="5080" lvl="0" indent="-177800" algn="just" defTabSz="914400" rtl="0" eaLnBrk="1" fontAlgn="auto" latinLnBrk="0" hangingPunct="1">
              <a:lnSpc>
                <a:spcPct val="100000"/>
              </a:lnSpc>
              <a:spcBef>
                <a:spcPts val="95"/>
              </a:spcBef>
              <a:spcAft>
                <a:spcPts val="95"/>
              </a:spcAft>
              <a:buClrTx/>
              <a:buSzTx/>
              <a:buFont typeface="Wingdings"/>
              <a:buChar char=""/>
              <a:tabLst>
                <a:tab pos="191135" algn="l"/>
              </a:tabLst>
              <a:defRPr/>
            </a:pPr>
            <a:r>
              <a:rPr kumimoji="0" lang="en-US" sz="1000" b="0" i="0" u="none" strike="noStrike" kern="1200" cap="none" spc="-5" normalizeH="0" baseline="0" noProof="0" dirty="0">
                <a:ln>
                  <a:noFill/>
                </a:ln>
                <a:solidFill>
                  <a:srgbClr val="5F5F5F"/>
                </a:solidFill>
                <a:effectLst/>
                <a:uLnTx/>
                <a:uFillTx/>
                <a:latin typeface="Tahoma"/>
                <a:ea typeface="+mn-ea"/>
                <a:cs typeface="Tahoma"/>
              </a:rPr>
              <a:t>The teams are working on approaches to solving the </a:t>
            </a:r>
            <a:r>
              <a:rPr kumimoji="0" lang="en-US" sz="1000" b="1" i="0" u="none" strike="noStrike" kern="1200" cap="none" spc="-5" normalizeH="0" baseline="0" noProof="0" dirty="0">
                <a:ln>
                  <a:noFill/>
                </a:ln>
                <a:solidFill>
                  <a:srgbClr val="1F497D"/>
                </a:solidFill>
                <a:effectLst/>
                <a:uLnTx/>
                <a:uFillTx/>
                <a:latin typeface="Tahoma"/>
                <a:ea typeface="+mn-ea"/>
                <a:cs typeface="Tahoma"/>
              </a:rPr>
              <a:t>supply chain for diamonds </a:t>
            </a:r>
            <a:r>
              <a:rPr kumimoji="0" lang="en-US" sz="1000" b="0" i="0" u="none" strike="noStrike" kern="1200" cap="none" spc="-5" normalizeH="0" baseline="0" noProof="0" dirty="0">
                <a:ln>
                  <a:noFill/>
                </a:ln>
                <a:solidFill>
                  <a:srgbClr val="5F5F5F"/>
                </a:solidFill>
                <a:effectLst/>
                <a:uLnTx/>
                <a:uFillTx/>
                <a:latin typeface="Tahoma"/>
                <a:ea typeface="+mn-ea"/>
                <a:cs typeface="Tahoma"/>
              </a:rPr>
              <a:t>and a </a:t>
            </a:r>
            <a:r>
              <a:rPr kumimoji="0" lang="en-US" sz="1000" b="1" i="0" u="none" strike="noStrike" kern="1200" cap="none" spc="-5" normalizeH="0" baseline="0" noProof="0" dirty="0">
                <a:ln>
                  <a:noFill/>
                </a:ln>
                <a:solidFill>
                  <a:srgbClr val="1F497D"/>
                </a:solidFill>
                <a:effectLst/>
                <a:uLnTx/>
                <a:uFillTx/>
                <a:latin typeface="Tahoma"/>
                <a:ea typeface="+mn-ea"/>
                <a:cs typeface="Tahoma"/>
              </a:rPr>
              <a:t>method for expense reimbursements</a:t>
            </a:r>
            <a:r>
              <a:rPr kumimoji="0" lang="en-US" sz="1000" b="0" i="0" u="none" strike="noStrike" kern="1200" cap="none" spc="-5" normalizeH="0" baseline="0" noProof="0" dirty="0">
                <a:ln>
                  <a:noFill/>
                </a:ln>
                <a:solidFill>
                  <a:srgbClr val="5F5F5F"/>
                </a:solidFill>
                <a:effectLst/>
                <a:uLnTx/>
                <a:uFillTx/>
                <a:latin typeface="Tahoma"/>
                <a:ea typeface="+mn-ea"/>
                <a:cs typeface="Tahoma"/>
              </a:rPr>
              <a:t> on the blockchain </a:t>
            </a:r>
          </a:p>
          <a:p>
            <a:pPr marL="190500" marR="5080" lvl="0" indent="-177800" algn="just" defTabSz="914400" rtl="0" eaLnBrk="1" fontAlgn="auto" latinLnBrk="0" hangingPunct="1">
              <a:lnSpc>
                <a:spcPct val="100000"/>
              </a:lnSpc>
              <a:spcBef>
                <a:spcPts val="95"/>
              </a:spcBef>
              <a:spcAft>
                <a:spcPts val="95"/>
              </a:spcAft>
              <a:buClrTx/>
              <a:buSzTx/>
              <a:buFont typeface="Wingdings"/>
              <a:buChar char=""/>
              <a:tabLst>
                <a:tab pos="191135" algn="l"/>
              </a:tabLst>
              <a:defRPr/>
            </a:pPr>
            <a:r>
              <a:rPr kumimoji="0" lang="en-US" sz="1000" b="0" i="0" u="none" strike="noStrike" kern="1200" cap="none" spc="-5" normalizeH="0" baseline="0" noProof="0" dirty="0">
                <a:ln>
                  <a:noFill/>
                </a:ln>
                <a:solidFill>
                  <a:srgbClr val="5F5F5F"/>
                </a:solidFill>
                <a:effectLst/>
                <a:uLnTx/>
                <a:uFillTx/>
                <a:latin typeface="Tahoma"/>
                <a:ea typeface="+mn-ea"/>
                <a:cs typeface="Tahoma"/>
              </a:rPr>
              <a:t>Mentors for the teams include:</a:t>
            </a:r>
          </a:p>
          <a:p>
            <a:pPr marL="647700" marR="5080" lvl="1" indent="-177800" algn="just" defTabSz="914400" rtl="0" eaLnBrk="1" fontAlgn="auto" latinLnBrk="0" hangingPunct="1">
              <a:lnSpc>
                <a:spcPct val="100000"/>
              </a:lnSpc>
              <a:spcBef>
                <a:spcPts val="95"/>
              </a:spcBef>
              <a:spcAft>
                <a:spcPts val="95"/>
              </a:spcAft>
              <a:buClrTx/>
              <a:buSzTx/>
              <a:buFont typeface="Wingdings" panose="05000000000000000000" pitchFamily="2" charset="2"/>
              <a:buChar char="v"/>
              <a:tabLst>
                <a:tab pos="191135" algn="l"/>
              </a:tabLst>
              <a:defRPr/>
            </a:pPr>
            <a:r>
              <a:rPr kumimoji="0" lang="en-US" sz="1000" b="0" i="0" u="none" strike="noStrike" kern="1200" cap="none" spc="-5" normalizeH="0" baseline="0" noProof="0" dirty="0">
                <a:ln>
                  <a:noFill/>
                </a:ln>
                <a:solidFill>
                  <a:srgbClr val="1F497D"/>
                </a:solidFill>
                <a:effectLst/>
                <a:uLnTx/>
                <a:uFillTx/>
                <a:latin typeface="Tahoma"/>
                <a:ea typeface="+mn-ea"/>
                <a:cs typeface="Tahoma"/>
              </a:rPr>
              <a:t>Donnie Benjamin: </a:t>
            </a:r>
            <a:r>
              <a:rPr kumimoji="0" lang="en-US" sz="1000" b="0" i="0" u="none" strike="noStrike" kern="1200" cap="none" spc="-5" normalizeH="0" baseline="0" noProof="0" dirty="0">
                <a:ln>
                  <a:noFill/>
                </a:ln>
                <a:solidFill>
                  <a:srgbClr val="5F5F5F"/>
                </a:solidFill>
                <a:effectLst/>
                <a:uLnTx/>
                <a:uFillTx/>
                <a:latin typeface="Tahoma"/>
                <a:ea typeface="+mn-ea"/>
                <a:cs typeface="Tahoma"/>
              </a:rPr>
              <a:t>Region Lead @ ConsenSys.  Former US Army Intelligence Officer, former Chief of Staff Joe </a:t>
            </a:r>
            <a:r>
              <a:rPr kumimoji="0" lang="en-US" sz="1000" b="0" i="0" u="none" strike="noStrike" kern="1200" cap="none" spc="-5" normalizeH="0" baseline="0" noProof="0" dirty="0" err="1">
                <a:ln>
                  <a:noFill/>
                </a:ln>
                <a:solidFill>
                  <a:srgbClr val="5F5F5F"/>
                </a:solidFill>
                <a:effectLst/>
                <a:uLnTx/>
                <a:uFillTx/>
                <a:latin typeface="Tahoma"/>
                <a:ea typeface="+mn-ea"/>
                <a:cs typeface="Tahoma"/>
              </a:rPr>
              <a:t>Lubin</a:t>
            </a:r>
            <a:r>
              <a:rPr kumimoji="0" lang="en-US" sz="1000" b="0" i="0" u="none" strike="noStrike" kern="1200" cap="none" spc="-5" normalizeH="0" baseline="0" noProof="0" dirty="0">
                <a:ln>
                  <a:noFill/>
                </a:ln>
                <a:solidFill>
                  <a:srgbClr val="5F5F5F"/>
                </a:solidFill>
                <a:effectLst/>
                <a:uLnTx/>
                <a:uFillTx/>
                <a:latin typeface="Tahoma"/>
                <a:ea typeface="+mn-ea"/>
                <a:cs typeface="Tahoma"/>
              </a:rPr>
              <a:t>, MBA, Harvard Business School</a:t>
            </a:r>
          </a:p>
          <a:p>
            <a:pPr marL="647700" marR="5080" lvl="1" indent="-177800" algn="just" defTabSz="914400" rtl="0" eaLnBrk="1" fontAlgn="auto" latinLnBrk="0" hangingPunct="1">
              <a:lnSpc>
                <a:spcPct val="100000"/>
              </a:lnSpc>
              <a:spcBef>
                <a:spcPts val="95"/>
              </a:spcBef>
              <a:spcAft>
                <a:spcPts val="95"/>
              </a:spcAft>
              <a:buClrTx/>
              <a:buSzTx/>
              <a:buFont typeface="Wingdings" panose="05000000000000000000" pitchFamily="2" charset="2"/>
              <a:buChar char="v"/>
              <a:tabLst>
                <a:tab pos="191135" algn="l"/>
              </a:tabLst>
              <a:defRPr/>
            </a:pPr>
            <a:r>
              <a:rPr kumimoji="0" lang="en-US" sz="1000" b="0" i="0" u="none" strike="noStrike" kern="1200" cap="none" spc="-5" normalizeH="0" baseline="0" noProof="0" dirty="0">
                <a:ln>
                  <a:noFill/>
                </a:ln>
                <a:solidFill>
                  <a:srgbClr val="1F497D"/>
                </a:solidFill>
                <a:effectLst/>
                <a:uLnTx/>
                <a:uFillTx/>
                <a:latin typeface="Tahoma"/>
                <a:ea typeface="+mn-ea"/>
                <a:cs typeface="Tahoma"/>
              </a:rPr>
              <a:t>Joe Vander </a:t>
            </a:r>
            <a:r>
              <a:rPr kumimoji="0" lang="en-US" sz="1000" b="0" i="0" u="none" strike="noStrike" kern="1200" cap="none" spc="-5" normalizeH="0" baseline="0" noProof="0" dirty="0" err="1">
                <a:ln>
                  <a:noFill/>
                </a:ln>
                <a:solidFill>
                  <a:srgbClr val="1F497D"/>
                </a:solidFill>
                <a:effectLst/>
                <a:uLnTx/>
                <a:uFillTx/>
                <a:latin typeface="Tahoma"/>
                <a:ea typeface="+mn-ea"/>
                <a:cs typeface="Tahoma"/>
              </a:rPr>
              <a:t>Zanden</a:t>
            </a:r>
            <a:r>
              <a:rPr kumimoji="0" lang="en-US" sz="1000" b="0" i="0" u="none" strike="noStrike" kern="1200" cap="none" spc="-5" normalizeH="0" baseline="0" noProof="0" dirty="0">
                <a:ln>
                  <a:noFill/>
                </a:ln>
                <a:solidFill>
                  <a:srgbClr val="1F497D"/>
                </a:solidFill>
                <a:effectLst/>
                <a:uLnTx/>
                <a:uFillTx/>
                <a:latin typeface="Tahoma"/>
                <a:ea typeface="+mn-ea"/>
                <a:cs typeface="Tahoma"/>
              </a:rPr>
              <a:t>: </a:t>
            </a:r>
            <a:r>
              <a:rPr kumimoji="0" lang="en-US" sz="1000" b="0" i="0" u="none" strike="noStrike" kern="1200" cap="none" spc="-5" normalizeH="0" baseline="0" noProof="0" dirty="0">
                <a:ln>
                  <a:noFill/>
                </a:ln>
                <a:solidFill>
                  <a:srgbClr val="5F5F5F"/>
                </a:solidFill>
                <a:effectLst/>
                <a:uLnTx/>
                <a:uFillTx/>
                <a:latin typeface="Tahoma"/>
                <a:ea typeface="+mn-ea"/>
                <a:cs typeface="Tahoma"/>
              </a:rPr>
              <a:t>Global Alliances &amp; Business Development @ ConsenSys, ex-Cisco, PayPal</a:t>
            </a:r>
          </a:p>
          <a:p>
            <a:pPr marL="647700" marR="5080" lvl="1" indent="-177800" algn="just" defTabSz="914400" rtl="0" eaLnBrk="1" fontAlgn="auto" latinLnBrk="0" hangingPunct="1">
              <a:lnSpc>
                <a:spcPct val="100000"/>
              </a:lnSpc>
              <a:spcBef>
                <a:spcPts val="95"/>
              </a:spcBef>
              <a:spcAft>
                <a:spcPts val="95"/>
              </a:spcAft>
              <a:buClrTx/>
              <a:buSzTx/>
              <a:buFont typeface="Wingdings" panose="05000000000000000000" pitchFamily="2" charset="2"/>
              <a:buChar char="v"/>
              <a:tabLst>
                <a:tab pos="191135" algn="l"/>
              </a:tabLst>
              <a:defRPr/>
            </a:pPr>
            <a:r>
              <a:rPr kumimoji="0" lang="en-US" sz="1000" b="0" i="0" u="none" strike="noStrike" kern="1200" cap="none" spc="-5" normalizeH="0" baseline="0" noProof="0" dirty="0">
                <a:ln>
                  <a:noFill/>
                </a:ln>
                <a:solidFill>
                  <a:srgbClr val="1F497D"/>
                </a:solidFill>
                <a:effectLst/>
                <a:uLnTx/>
                <a:uFillTx/>
                <a:latin typeface="Tahoma"/>
                <a:ea typeface="+mn-ea"/>
                <a:cs typeface="Tahoma"/>
              </a:rPr>
              <a:t>BCW Group: </a:t>
            </a:r>
            <a:r>
              <a:rPr kumimoji="0" lang="en-US" sz="1000" b="0" i="0" u="none" strike="noStrike" kern="1200" cap="none" spc="-5" normalizeH="0" baseline="0" noProof="0" dirty="0">
                <a:ln>
                  <a:noFill/>
                </a:ln>
                <a:solidFill>
                  <a:srgbClr val="5F5F5F"/>
                </a:solidFill>
                <a:effectLst/>
                <a:uLnTx/>
                <a:uFillTx/>
                <a:latin typeface="Tahoma"/>
                <a:ea typeface="+mn-ea"/>
                <a:cs typeface="Tahoma"/>
              </a:rPr>
              <a:t>Hong Kong-based advisory firm specializing in blockchain and cryptocurrency services</a:t>
            </a:r>
          </a:p>
          <a:p>
            <a:pPr marL="190500" marR="5080" lvl="0" indent="-177800" algn="just" defTabSz="914400" rtl="0" eaLnBrk="1" fontAlgn="auto" latinLnBrk="0" hangingPunct="1">
              <a:lnSpc>
                <a:spcPct val="100000"/>
              </a:lnSpc>
              <a:spcBef>
                <a:spcPts val="95"/>
              </a:spcBef>
              <a:spcAft>
                <a:spcPts val="95"/>
              </a:spcAft>
              <a:buClrTx/>
              <a:buSzTx/>
              <a:buFont typeface="Wingdings"/>
              <a:buChar char=""/>
              <a:tabLst>
                <a:tab pos="191135" algn="l"/>
              </a:tabLst>
              <a:defRPr/>
            </a:pPr>
            <a:r>
              <a:rPr kumimoji="0" lang="en-US" sz="1000" b="1" i="0" u="none" strike="noStrike" kern="1200" cap="none" spc="-5" normalizeH="0" baseline="0" noProof="0" dirty="0">
                <a:ln>
                  <a:noFill/>
                </a:ln>
                <a:solidFill>
                  <a:srgbClr val="1F497D"/>
                </a:solidFill>
                <a:effectLst/>
                <a:uLnTx/>
                <a:uFillTx/>
                <a:latin typeface="Tahoma"/>
                <a:ea typeface="+mn-ea"/>
                <a:cs typeface="Tahoma"/>
              </a:rPr>
              <a:t>Next Steps</a:t>
            </a:r>
            <a:r>
              <a:rPr kumimoji="0" lang="en-US" sz="1000" b="0" i="0" u="none" strike="noStrike" kern="1200" cap="none" spc="-5" normalizeH="0" baseline="0" noProof="0" dirty="0">
                <a:ln>
                  <a:noFill/>
                </a:ln>
                <a:solidFill>
                  <a:srgbClr val="1F497D"/>
                </a:solidFill>
                <a:effectLst/>
                <a:uLnTx/>
                <a:uFillTx/>
                <a:latin typeface="Tahoma"/>
                <a:ea typeface="+mn-ea"/>
                <a:cs typeface="Tahoma"/>
              </a:rPr>
              <a:t>: </a:t>
            </a:r>
            <a:r>
              <a:rPr kumimoji="0" lang="en-US" sz="1000" b="0" i="0" u="none" strike="noStrike" kern="1200" cap="none" spc="-5" normalizeH="0" baseline="0" noProof="0" dirty="0">
                <a:ln>
                  <a:noFill/>
                </a:ln>
                <a:solidFill>
                  <a:srgbClr val="5F5F5F"/>
                </a:solidFill>
                <a:effectLst/>
                <a:uLnTx/>
                <a:uFillTx/>
                <a:latin typeface="Tahoma"/>
                <a:ea typeface="+mn-ea"/>
                <a:cs typeface="Tahoma"/>
              </a:rPr>
              <a:t>Pitch Deck and related technical details to be submitted for review by ConsenSys before </a:t>
            </a:r>
            <a:r>
              <a:rPr kumimoji="0" lang="en-US" sz="1000" b="1" i="0" u="none" strike="noStrike" kern="1200" cap="none" spc="-5" normalizeH="0" baseline="0" noProof="0" dirty="0">
                <a:ln>
                  <a:noFill/>
                </a:ln>
                <a:solidFill>
                  <a:srgbClr val="1F497D"/>
                </a:solidFill>
                <a:effectLst/>
                <a:uLnTx/>
                <a:uFillTx/>
                <a:latin typeface="Tahoma"/>
                <a:ea typeface="+mn-ea"/>
                <a:cs typeface="Tahoma"/>
              </a:rPr>
              <a:t>January 31</a:t>
            </a:r>
            <a:r>
              <a:rPr kumimoji="0" lang="en-US" sz="1000" b="1" i="0" u="none" strike="noStrike" kern="1200" cap="none" spc="-5" normalizeH="0" baseline="30000" noProof="0" dirty="0">
                <a:ln>
                  <a:noFill/>
                </a:ln>
                <a:solidFill>
                  <a:srgbClr val="1F497D"/>
                </a:solidFill>
                <a:effectLst/>
                <a:uLnTx/>
                <a:uFillTx/>
                <a:latin typeface="Tahoma"/>
                <a:ea typeface="+mn-ea"/>
                <a:cs typeface="Tahoma"/>
              </a:rPr>
              <a:t>st</a:t>
            </a:r>
            <a:endParaRPr kumimoji="0" lang="en-US" sz="1000" b="1" i="0" u="none" strike="noStrike" kern="1200" cap="none" spc="-5" normalizeH="0" baseline="0" noProof="0" dirty="0">
              <a:ln>
                <a:noFill/>
              </a:ln>
              <a:solidFill>
                <a:srgbClr val="1F497D"/>
              </a:solidFill>
              <a:effectLst/>
              <a:uLnTx/>
              <a:uFillTx/>
              <a:latin typeface="Tahoma"/>
              <a:ea typeface="+mn-ea"/>
              <a:cs typeface="Tahoma"/>
            </a:endParaRPr>
          </a:p>
          <a:p>
            <a:pPr marL="647700" marR="5080" lvl="1" indent="-177800" algn="just" defTabSz="914400" rtl="0" eaLnBrk="1" fontAlgn="auto" latinLnBrk="0" hangingPunct="1">
              <a:lnSpc>
                <a:spcPct val="100000"/>
              </a:lnSpc>
              <a:spcBef>
                <a:spcPts val="95"/>
              </a:spcBef>
              <a:spcAft>
                <a:spcPts val="300"/>
              </a:spcAft>
              <a:buClrTx/>
              <a:buSzTx/>
              <a:buFont typeface="Wingdings" panose="05000000000000000000" pitchFamily="2" charset="2"/>
              <a:buChar char="Ø"/>
              <a:tabLst>
                <a:tab pos="191135" algn="l"/>
              </a:tabLst>
              <a:defRPr/>
            </a:pPr>
            <a:r>
              <a:rPr kumimoji="0" lang="en-US" sz="1000" b="1" i="0" u="none" strike="noStrike" kern="1200" cap="none" spc="-5" normalizeH="0" baseline="0" noProof="0" dirty="0">
                <a:ln>
                  <a:noFill/>
                </a:ln>
                <a:solidFill>
                  <a:srgbClr val="1F497D"/>
                </a:solidFill>
                <a:effectLst/>
                <a:uLnTx/>
                <a:uFillTx/>
                <a:latin typeface="Tahoma"/>
                <a:ea typeface="+mn-ea"/>
                <a:cs typeface="Tahoma"/>
              </a:rPr>
              <a:t>Diamond supply chain project</a:t>
            </a:r>
            <a:r>
              <a:rPr kumimoji="0" lang="en-US" sz="1000" b="0" i="0" u="none" strike="noStrike" kern="1200" cap="none" spc="-5" normalizeH="0" baseline="0" noProof="0" dirty="0">
                <a:ln>
                  <a:noFill/>
                </a:ln>
                <a:solidFill>
                  <a:srgbClr val="5F5F5F"/>
                </a:solidFill>
                <a:effectLst/>
                <a:uLnTx/>
                <a:uFillTx/>
                <a:latin typeface="Tahoma"/>
                <a:ea typeface="+mn-ea"/>
                <a:cs typeface="Tahoma"/>
              </a:rPr>
              <a:t> includes FinTech Club members </a:t>
            </a:r>
            <a:r>
              <a:rPr kumimoji="0" lang="en-US" sz="1000" b="0" i="0" u="none" strike="noStrike" kern="1200" cap="none" spc="-5" normalizeH="0" baseline="0" noProof="0" dirty="0" err="1">
                <a:ln>
                  <a:noFill/>
                </a:ln>
                <a:solidFill>
                  <a:srgbClr val="5F5F5F"/>
                </a:solidFill>
                <a:effectLst/>
                <a:uLnTx/>
                <a:uFillTx/>
                <a:latin typeface="Tahoma"/>
                <a:ea typeface="+mn-ea"/>
                <a:cs typeface="Tahoma"/>
              </a:rPr>
              <a:t>Bhomik</a:t>
            </a:r>
            <a:r>
              <a:rPr kumimoji="0" lang="en-US" sz="1000" b="0" i="0" u="none" strike="noStrike" kern="1200" cap="none" spc="-5" normalizeH="0" baseline="0" noProof="0" dirty="0">
                <a:ln>
                  <a:noFill/>
                </a:ln>
                <a:solidFill>
                  <a:srgbClr val="5F5F5F"/>
                </a:solidFill>
                <a:effectLst/>
                <a:uLnTx/>
                <a:uFillTx/>
                <a:latin typeface="Tahoma"/>
                <a:ea typeface="+mn-ea"/>
                <a:cs typeface="Tahoma"/>
              </a:rPr>
              <a:t> Jain, Sahil Wadhwa, Jonathan </a:t>
            </a:r>
            <a:r>
              <a:rPr kumimoji="0" lang="en-US" sz="1000" b="0" i="0" u="none" strike="noStrike" kern="1200" cap="none" spc="-5" normalizeH="0" baseline="0" noProof="0" dirty="0" err="1">
                <a:ln>
                  <a:noFill/>
                </a:ln>
                <a:solidFill>
                  <a:srgbClr val="5F5F5F"/>
                </a:solidFill>
                <a:effectLst/>
                <a:uLnTx/>
                <a:uFillTx/>
                <a:latin typeface="Tahoma"/>
                <a:ea typeface="+mn-ea"/>
                <a:cs typeface="Tahoma"/>
              </a:rPr>
              <a:t>Prayoga</a:t>
            </a:r>
            <a:r>
              <a:rPr kumimoji="0" lang="en-US" sz="1000" b="0" i="0" u="none" strike="noStrike" kern="1200" cap="none" spc="-5" normalizeH="0" baseline="0" noProof="0" dirty="0">
                <a:ln>
                  <a:noFill/>
                </a:ln>
                <a:solidFill>
                  <a:srgbClr val="5F5F5F"/>
                </a:solidFill>
                <a:effectLst/>
                <a:uLnTx/>
                <a:uFillTx/>
                <a:latin typeface="Tahoma"/>
                <a:ea typeface="+mn-ea"/>
                <a:cs typeface="Tahoma"/>
              </a:rPr>
              <a:t> and KC </a:t>
            </a:r>
            <a:r>
              <a:rPr kumimoji="0" lang="en-US" sz="1000" b="0" i="0" u="none" strike="noStrike" kern="1200" cap="none" spc="-5" normalizeH="0" baseline="0" noProof="0" dirty="0" err="1">
                <a:ln>
                  <a:noFill/>
                </a:ln>
                <a:solidFill>
                  <a:srgbClr val="5F5F5F"/>
                </a:solidFill>
                <a:effectLst/>
                <a:uLnTx/>
                <a:uFillTx/>
                <a:latin typeface="Tahoma"/>
                <a:ea typeface="+mn-ea"/>
                <a:cs typeface="Tahoma"/>
              </a:rPr>
              <a:t>Luk</a:t>
            </a:r>
            <a:endParaRPr kumimoji="0" lang="en-US" sz="1000" b="0" i="0" u="none" strike="noStrike" kern="1200" cap="none" spc="-5" normalizeH="0" baseline="0" noProof="0" dirty="0">
              <a:ln>
                <a:noFill/>
              </a:ln>
              <a:solidFill>
                <a:srgbClr val="5F5F5F"/>
              </a:solidFill>
              <a:effectLst/>
              <a:uLnTx/>
              <a:uFillTx/>
              <a:latin typeface="Tahoma"/>
              <a:ea typeface="+mn-ea"/>
              <a:cs typeface="Tahoma"/>
            </a:endParaRPr>
          </a:p>
          <a:p>
            <a:pPr marL="647700" marR="5080" lvl="1" indent="-177800" algn="just" defTabSz="914400" rtl="0" eaLnBrk="1" fontAlgn="auto" latinLnBrk="0" hangingPunct="1">
              <a:lnSpc>
                <a:spcPct val="100000"/>
              </a:lnSpc>
              <a:spcBef>
                <a:spcPts val="95"/>
              </a:spcBef>
              <a:spcAft>
                <a:spcPts val="300"/>
              </a:spcAft>
              <a:buClrTx/>
              <a:buSzTx/>
              <a:buFont typeface="Wingdings" panose="05000000000000000000" pitchFamily="2" charset="2"/>
              <a:buChar char="Ø"/>
              <a:tabLst>
                <a:tab pos="191135" algn="l"/>
              </a:tabLst>
              <a:defRPr/>
            </a:pPr>
            <a:r>
              <a:rPr kumimoji="0" lang="en-US" sz="1000" b="1" i="0" u="none" strike="noStrike" kern="1200" cap="none" spc="-5" normalizeH="0" baseline="0" noProof="0" dirty="0">
                <a:ln>
                  <a:noFill/>
                </a:ln>
                <a:solidFill>
                  <a:srgbClr val="1F497D"/>
                </a:solidFill>
                <a:effectLst/>
                <a:uLnTx/>
                <a:uFillTx/>
                <a:latin typeface="Tahoma"/>
                <a:ea typeface="+mn-ea"/>
                <a:cs typeface="Tahoma"/>
              </a:rPr>
              <a:t>Expense management &amp; reimbursement project </a:t>
            </a:r>
            <a:r>
              <a:rPr kumimoji="0" lang="en-US" sz="1000" b="0" i="0" u="none" strike="noStrike" kern="1200" cap="none" spc="-5" normalizeH="0" baseline="0" noProof="0" dirty="0">
                <a:ln>
                  <a:noFill/>
                </a:ln>
                <a:solidFill>
                  <a:srgbClr val="5F5F5F"/>
                </a:solidFill>
                <a:effectLst/>
                <a:uLnTx/>
                <a:uFillTx/>
                <a:latin typeface="Tahoma"/>
                <a:ea typeface="+mn-ea"/>
                <a:cs typeface="Tahoma"/>
              </a:rPr>
              <a:t>includes members Phillip Bonarigo, Julien </a:t>
            </a:r>
            <a:r>
              <a:rPr kumimoji="0" lang="en-US" sz="1000" b="0" i="0" u="none" strike="noStrike" kern="1200" cap="none" spc="-5" normalizeH="0" baseline="0" noProof="0" dirty="0" err="1">
                <a:ln>
                  <a:noFill/>
                </a:ln>
                <a:solidFill>
                  <a:srgbClr val="5F5F5F"/>
                </a:solidFill>
                <a:effectLst/>
                <a:uLnTx/>
                <a:uFillTx/>
                <a:latin typeface="Tahoma"/>
                <a:ea typeface="+mn-ea"/>
                <a:cs typeface="Tahoma"/>
              </a:rPr>
              <a:t>Hamonic</a:t>
            </a:r>
            <a:r>
              <a:rPr kumimoji="0" lang="en-US" sz="1000" b="0" i="0" u="none" strike="noStrike" kern="1200" cap="none" spc="-5" normalizeH="0" baseline="0" noProof="0" dirty="0">
                <a:ln>
                  <a:noFill/>
                </a:ln>
                <a:solidFill>
                  <a:srgbClr val="5F5F5F"/>
                </a:solidFill>
                <a:effectLst/>
                <a:uLnTx/>
                <a:uFillTx/>
                <a:latin typeface="Tahoma"/>
                <a:ea typeface="+mn-ea"/>
                <a:cs typeface="Tahoma"/>
              </a:rPr>
              <a:t>, </a:t>
            </a:r>
            <a:r>
              <a:rPr kumimoji="0" lang="en-US" sz="1000" b="0" i="0" u="none" strike="noStrike" kern="1200" cap="none" spc="-5" normalizeH="0" baseline="0" noProof="0" dirty="0" err="1">
                <a:ln>
                  <a:noFill/>
                </a:ln>
                <a:solidFill>
                  <a:srgbClr val="5F5F5F"/>
                </a:solidFill>
                <a:effectLst/>
                <a:uLnTx/>
                <a:uFillTx/>
                <a:latin typeface="Tahoma"/>
                <a:ea typeface="+mn-ea"/>
                <a:cs typeface="Tahoma"/>
              </a:rPr>
              <a:t>FiFi</a:t>
            </a:r>
            <a:r>
              <a:rPr kumimoji="0" lang="en-US" sz="1000" b="0" i="0" u="none" strike="noStrike" kern="1200" cap="none" spc="-5" normalizeH="0" baseline="0" noProof="0" dirty="0">
                <a:ln>
                  <a:noFill/>
                </a:ln>
                <a:solidFill>
                  <a:srgbClr val="5F5F5F"/>
                </a:solidFill>
                <a:effectLst/>
                <a:uLnTx/>
                <a:uFillTx/>
                <a:latin typeface="Tahoma"/>
                <a:ea typeface="+mn-ea"/>
                <a:cs typeface="Tahoma"/>
              </a:rPr>
              <a:t> Lu, </a:t>
            </a:r>
            <a:r>
              <a:rPr kumimoji="0" lang="en-US" sz="1000" b="0" i="0" u="none" strike="noStrike" kern="1200" cap="none" spc="-5" normalizeH="0" baseline="0" noProof="0" dirty="0" err="1">
                <a:ln>
                  <a:noFill/>
                </a:ln>
                <a:solidFill>
                  <a:srgbClr val="5F5F5F"/>
                </a:solidFill>
                <a:effectLst/>
                <a:uLnTx/>
                <a:uFillTx/>
                <a:latin typeface="Tahoma"/>
                <a:ea typeface="+mn-ea"/>
                <a:cs typeface="Tahoma"/>
              </a:rPr>
              <a:t>Puranjay</a:t>
            </a:r>
            <a:r>
              <a:rPr kumimoji="0" lang="en-US" sz="1000" b="0" i="0" u="none" strike="noStrike" kern="1200" cap="none" spc="-5" normalizeH="0" baseline="0" noProof="0" dirty="0">
                <a:ln>
                  <a:noFill/>
                </a:ln>
                <a:solidFill>
                  <a:srgbClr val="5F5F5F"/>
                </a:solidFill>
                <a:effectLst/>
                <a:uLnTx/>
                <a:uFillTx/>
                <a:latin typeface="Tahoma"/>
                <a:ea typeface="+mn-ea"/>
                <a:cs typeface="Tahoma"/>
              </a:rPr>
              <a:t> Mahapatra, Deepika Solanki, and Daniel Tsai</a:t>
            </a:r>
            <a:endParaRPr kumimoji="0" lang="en-US" sz="1000" b="1" i="0" u="none" strike="noStrike" kern="1200" cap="none" spc="-5" normalizeH="0" baseline="0" noProof="0" dirty="0">
              <a:ln>
                <a:noFill/>
              </a:ln>
              <a:solidFill>
                <a:srgbClr val="1F497D"/>
              </a:solidFill>
              <a:effectLst/>
              <a:uLnTx/>
              <a:uFillTx/>
              <a:latin typeface="Tahoma"/>
              <a:ea typeface="+mn-ea"/>
              <a:cs typeface="Tahoma"/>
            </a:endParaRPr>
          </a:p>
        </p:txBody>
      </p:sp>
      <p:sp>
        <p:nvSpPr>
          <p:cNvPr id="54" name="object 8">
            <a:extLst>
              <a:ext uri="{FF2B5EF4-FFF2-40B4-BE49-F238E27FC236}">
                <a16:creationId xmlns:a16="http://schemas.microsoft.com/office/drawing/2014/main" id="{C0514FB3-7CC8-4243-8343-E63FAA327AA4}"/>
              </a:ext>
            </a:extLst>
          </p:cNvPr>
          <p:cNvSpPr txBox="1"/>
          <p:nvPr/>
        </p:nvSpPr>
        <p:spPr>
          <a:xfrm>
            <a:off x="3995273" y="3123394"/>
            <a:ext cx="2522410" cy="289182"/>
          </a:xfrm>
          <a:prstGeom prst="rect">
            <a:avLst/>
          </a:prstGeom>
        </p:spPr>
        <p:txBody>
          <a:bodyPr vert="horz" wrap="square" lIns="0" tIns="12065" rIns="0" bIns="0" rtlCol="0">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tab pos="191135" algn="l"/>
              </a:tabLst>
              <a:defRPr/>
            </a:pPr>
            <a:r>
              <a:rPr kumimoji="0" lang="en-US" sz="900" i="1" u="none" strike="noStrike" kern="1200" cap="none" spc="-5" normalizeH="0" baseline="0" noProof="0" dirty="0">
                <a:ln>
                  <a:noFill/>
                </a:ln>
                <a:solidFill>
                  <a:srgbClr val="1F497D"/>
                </a:solidFill>
                <a:effectLst/>
                <a:uLnTx/>
                <a:uFillTx/>
                <a:latin typeface="Tahoma"/>
                <a:ea typeface="+mn-ea"/>
                <a:cs typeface="Tahoma"/>
              </a:rPr>
              <a:t>Fifi Lu, Julien Hamonic, Deepika Solanki, Phillip </a:t>
            </a:r>
            <a:r>
              <a:rPr kumimoji="0" lang="en-US" sz="900" i="1" u="none" strike="noStrike" kern="1200" cap="none" spc="-5" normalizeH="0" baseline="0" noProof="0" dirty="0" err="1">
                <a:ln>
                  <a:noFill/>
                </a:ln>
                <a:solidFill>
                  <a:srgbClr val="1F497D"/>
                </a:solidFill>
                <a:effectLst/>
                <a:uLnTx/>
                <a:uFillTx/>
                <a:latin typeface="Tahoma"/>
                <a:ea typeface="+mn-ea"/>
                <a:cs typeface="Tahoma"/>
              </a:rPr>
              <a:t>Bonarigo</a:t>
            </a:r>
            <a:r>
              <a:rPr kumimoji="0" lang="en-US" sz="900" i="1" u="none" strike="noStrike" kern="1200" cap="none" spc="-5" normalizeH="0" baseline="0" noProof="0" dirty="0">
                <a:ln>
                  <a:noFill/>
                </a:ln>
                <a:solidFill>
                  <a:srgbClr val="1F497D"/>
                </a:solidFill>
                <a:effectLst/>
                <a:uLnTx/>
                <a:uFillTx/>
                <a:latin typeface="Tahoma"/>
                <a:ea typeface="+mn-ea"/>
                <a:cs typeface="Tahoma"/>
              </a:rPr>
              <a:t> </a:t>
            </a:r>
            <a:r>
              <a:rPr kumimoji="0" lang="en-US" sz="900" i="1" u="none" strike="noStrike" kern="1200" cap="none" spc="-5" normalizeH="0" baseline="0" noProof="0" dirty="0" err="1">
                <a:ln>
                  <a:noFill/>
                </a:ln>
                <a:solidFill>
                  <a:srgbClr val="1F497D"/>
                </a:solidFill>
                <a:effectLst/>
                <a:uLnTx/>
                <a:uFillTx/>
                <a:latin typeface="Tahoma"/>
                <a:ea typeface="+mn-ea"/>
                <a:cs typeface="Tahoma"/>
              </a:rPr>
              <a:t>Puranjay</a:t>
            </a:r>
            <a:r>
              <a:rPr kumimoji="0" lang="en-US" sz="900" i="1" u="none" strike="noStrike" kern="1200" cap="none" spc="-5" normalizeH="0" baseline="0" noProof="0" dirty="0">
                <a:ln>
                  <a:noFill/>
                </a:ln>
                <a:solidFill>
                  <a:srgbClr val="1F497D"/>
                </a:solidFill>
                <a:effectLst/>
                <a:uLnTx/>
                <a:uFillTx/>
                <a:latin typeface="Tahoma"/>
                <a:ea typeface="+mn-ea"/>
                <a:cs typeface="Tahoma"/>
              </a:rPr>
              <a:t> Mahapatra, D</a:t>
            </a:r>
            <a:r>
              <a:rPr lang="en-US" sz="900" i="1" spc="-5" dirty="0">
                <a:solidFill>
                  <a:srgbClr val="1F497D"/>
                </a:solidFill>
                <a:latin typeface="Tahoma"/>
                <a:cs typeface="Tahoma"/>
              </a:rPr>
              <a:t>a</a:t>
            </a:r>
            <a:r>
              <a:rPr kumimoji="0" lang="en-US" sz="900" i="1" u="none" strike="noStrike" kern="1200" cap="none" spc="-5" normalizeH="0" baseline="0" noProof="0" dirty="0" err="1">
                <a:ln>
                  <a:noFill/>
                </a:ln>
                <a:solidFill>
                  <a:srgbClr val="1F497D"/>
                </a:solidFill>
                <a:effectLst/>
                <a:uLnTx/>
                <a:uFillTx/>
                <a:latin typeface="Tahoma"/>
                <a:ea typeface="+mn-ea"/>
                <a:cs typeface="Tahoma"/>
              </a:rPr>
              <a:t>niel</a:t>
            </a:r>
            <a:r>
              <a:rPr kumimoji="0" lang="en-US" sz="900" i="1" u="none" strike="noStrike" kern="1200" cap="none" spc="-5" normalizeH="0" baseline="0" noProof="0" dirty="0">
                <a:ln>
                  <a:noFill/>
                </a:ln>
                <a:solidFill>
                  <a:srgbClr val="1F497D"/>
                </a:solidFill>
                <a:effectLst/>
                <a:uLnTx/>
                <a:uFillTx/>
                <a:latin typeface="Tahoma"/>
                <a:ea typeface="+mn-ea"/>
                <a:cs typeface="Tahoma"/>
              </a:rPr>
              <a:t> </a:t>
            </a:r>
            <a:r>
              <a:rPr lang="en-US" sz="900" i="1" spc="-5" dirty="0">
                <a:solidFill>
                  <a:srgbClr val="1F497D"/>
                </a:solidFill>
                <a:latin typeface="Tahoma"/>
                <a:cs typeface="Tahoma"/>
              </a:rPr>
              <a:t>Ts</a:t>
            </a:r>
            <a:r>
              <a:rPr kumimoji="0" lang="en-US" sz="900" i="1" u="none" strike="noStrike" kern="1200" cap="none" spc="-5" normalizeH="0" baseline="0" noProof="0" dirty="0">
                <a:ln>
                  <a:noFill/>
                </a:ln>
                <a:solidFill>
                  <a:srgbClr val="1F497D"/>
                </a:solidFill>
                <a:effectLst/>
                <a:uLnTx/>
                <a:uFillTx/>
                <a:latin typeface="Tahoma"/>
                <a:ea typeface="+mn-ea"/>
                <a:cs typeface="Tahoma"/>
              </a:rPr>
              <a:t>ai </a:t>
            </a:r>
          </a:p>
        </p:txBody>
      </p:sp>
      <p:sp>
        <p:nvSpPr>
          <p:cNvPr id="63" name="object 4">
            <a:extLst>
              <a:ext uri="{FF2B5EF4-FFF2-40B4-BE49-F238E27FC236}">
                <a16:creationId xmlns:a16="http://schemas.microsoft.com/office/drawing/2014/main" id="{A1744E58-7158-4F4A-862C-E82CDF57CF9D}"/>
              </a:ext>
            </a:extLst>
          </p:cNvPr>
          <p:cNvSpPr/>
          <p:nvPr/>
        </p:nvSpPr>
        <p:spPr>
          <a:xfrm>
            <a:off x="168553" y="727670"/>
            <a:ext cx="6504027" cy="577850"/>
          </a:xfrm>
          <a:custGeom>
            <a:avLst/>
            <a:gdLst/>
            <a:ahLst/>
            <a:cxnLst/>
            <a:rect l="l" t="t" r="r" b="b"/>
            <a:pathLst>
              <a:path w="6730365" h="577850">
                <a:moveTo>
                  <a:pt x="0" y="577596"/>
                </a:moveTo>
                <a:lnTo>
                  <a:pt x="6729983" y="577596"/>
                </a:lnTo>
                <a:lnTo>
                  <a:pt x="6729983" y="0"/>
                </a:lnTo>
                <a:lnTo>
                  <a:pt x="0" y="0"/>
                </a:lnTo>
                <a:lnTo>
                  <a:pt x="0" y="577596"/>
                </a:lnTo>
                <a:close/>
              </a:path>
            </a:pathLst>
          </a:custGeom>
          <a:solidFill>
            <a:srgbClr val="F4F3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4" name="object 36">
            <a:extLst>
              <a:ext uri="{FF2B5EF4-FFF2-40B4-BE49-F238E27FC236}">
                <a16:creationId xmlns:a16="http://schemas.microsoft.com/office/drawing/2014/main" id="{8FDBC1DA-D9AE-42E9-A354-8F0EEF1CB8C9}"/>
              </a:ext>
            </a:extLst>
          </p:cNvPr>
          <p:cNvSpPr txBox="1"/>
          <p:nvPr/>
        </p:nvSpPr>
        <p:spPr>
          <a:xfrm>
            <a:off x="76200" y="99892"/>
            <a:ext cx="6477000" cy="1424108"/>
          </a:xfrm>
          <a:prstGeom prst="rect">
            <a:avLst/>
          </a:prstGeom>
        </p:spPr>
        <p:txBody>
          <a:bodyPr vert="horz" wrap="square" lIns="0" tIns="64135" rIns="0" bIns="0" rtlCol="0">
            <a:spAutoFit/>
          </a:bodyPr>
          <a:lstStyle/>
          <a:p>
            <a:pPr marL="109220" marR="0" lvl="0" indent="0" algn="l" defTabSz="914400" rtl="0" eaLnBrk="1" fontAlgn="auto" latinLnBrk="0" hangingPunct="1">
              <a:lnSpc>
                <a:spcPct val="100000"/>
              </a:lnSpc>
              <a:spcBef>
                <a:spcPts val="505"/>
              </a:spcBef>
              <a:spcAft>
                <a:spcPts val="0"/>
              </a:spcAft>
              <a:buClrTx/>
              <a:buSzTx/>
              <a:buFontTx/>
              <a:buNone/>
              <a:tabLst/>
              <a:defRPr/>
            </a:pPr>
            <a:r>
              <a:rPr kumimoji="0" lang="en-US" sz="1800" b="1" i="0" u="none" strike="noStrike" kern="1200" cap="none" spc="-5" normalizeH="0" baseline="0" noProof="0" dirty="0">
                <a:ln>
                  <a:noFill/>
                </a:ln>
                <a:solidFill>
                  <a:srgbClr val="1F497D"/>
                </a:solidFill>
                <a:effectLst/>
                <a:uLnTx/>
                <a:uFillTx/>
                <a:latin typeface="Tahoma"/>
                <a:ea typeface="+mn-ea"/>
                <a:cs typeface="Tahoma"/>
              </a:rPr>
              <a:t>Blockchain competition - ConsenSys 2019 - Next round!</a:t>
            </a:r>
          </a:p>
          <a:p>
            <a:pPr marL="109220" marR="0" lvl="0" indent="0" algn="l" defTabSz="914400" rtl="0" eaLnBrk="1" fontAlgn="auto" latinLnBrk="0" hangingPunct="1">
              <a:lnSpc>
                <a:spcPct val="100000"/>
              </a:lnSpc>
              <a:spcBef>
                <a:spcPts val="270"/>
              </a:spcBef>
              <a:spcAft>
                <a:spcPts val="0"/>
              </a:spcAft>
              <a:buClrTx/>
              <a:buSzTx/>
              <a:buFontTx/>
              <a:buNone/>
              <a:tabLst/>
              <a:defRPr/>
            </a:pPr>
            <a:r>
              <a:rPr kumimoji="0" lang="en-US" sz="1200" b="0" i="0" u="none" strike="noStrike" kern="1200" cap="none" spc="-5" normalizeH="0" baseline="0" noProof="0" dirty="0">
                <a:ln>
                  <a:noFill/>
                </a:ln>
                <a:solidFill>
                  <a:srgbClr val="1F497D"/>
                </a:solidFill>
                <a:effectLst/>
                <a:uLnTx/>
                <a:uFillTx/>
                <a:latin typeface="Tahoma"/>
                <a:ea typeface="+mn-ea"/>
                <a:cs typeface="Tahoma"/>
              </a:rPr>
              <a:t>TWO PARTICIPATING TEAMS FROM HKUST BUSINESS SCHOOL MBA</a:t>
            </a:r>
          </a:p>
          <a:p>
            <a:pPr marL="768985" marR="5080" lvl="0" indent="0" algn="just" defTabSz="914400" rtl="0" eaLnBrk="1" fontAlgn="auto" latinLnBrk="0" hangingPunct="1">
              <a:lnSpc>
                <a:spcPct val="100000"/>
              </a:lnSpc>
              <a:spcBef>
                <a:spcPts val="920"/>
              </a:spcBef>
              <a:spcAft>
                <a:spcPts val="0"/>
              </a:spcAft>
              <a:buClrTx/>
              <a:buSzTx/>
              <a:buFontTx/>
              <a:buNone/>
              <a:tabLst/>
              <a:defRPr/>
            </a:pPr>
            <a:r>
              <a:rPr kumimoji="0" lang="en-US" sz="1000" b="0" i="0" u="none" strike="noStrike" kern="1200" cap="none" spc="-5" normalizeH="0" baseline="0" noProof="0" dirty="0">
                <a:ln>
                  <a:noFill/>
                </a:ln>
                <a:solidFill>
                  <a:srgbClr val="5F5F5F"/>
                </a:solidFill>
                <a:effectLst/>
                <a:uLnTx/>
                <a:uFillTx/>
                <a:latin typeface="Tahoma"/>
                <a:ea typeface="+mn-ea"/>
                <a:cs typeface="Tahoma"/>
              </a:rPr>
              <a:t>In the first newsletter, we introduced you to the </a:t>
            </a:r>
            <a:r>
              <a:rPr kumimoji="0" lang="en-US" sz="1000" b="1" i="0" u="none" strike="noStrike" kern="1200" cap="none" spc="-5" normalizeH="0" baseline="0" noProof="0" dirty="0">
                <a:ln>
                  <a:noFill/>
                </a:ln>
                <a:solidFill>
                  <a:srgbClr val="1F497D"/>
                </a:solidFill>
                <a:effectLst/>
                <a:uLnTx/>
                <a:uFillTx/>
                <a:latin typeface="Tahoma"/>
                <a:ea typeface="+mn-ea"/>
                <a:cs typeface="Tahoma"/>
              </a:rPr>
              <a:t>ConsenSys MBA Venture Competition</a:t>
            </a:r>
            <a:r>
              <a:rPr kumimoji="0" lang="en-US" sz="1000" b="0" i="0" u="none" strike="noStrike" kern="1200" cap="none" spc="-5" normalizeH="0" baseline="0" noProof="0" dirty="0">
                <a:ln>
                  <a:noFill/>
                </a:ln>
                <a:solidFill>
                  <a:srgbClr val="5F5F5F"/>
                </a:solidFill>
                <a:effectLst/>
                <a:uLnTx/>
                <a:uFillTx/>
                <a:latin typeface="Tahoma"/>
                <a:ea typeface="+mn-ea"/>
                <a:cs typeface="Tahoma"/>
              </a:rPr>
              <a:t> where </a:t>
            </a:r>
            <a:r>
              <a:rPr kumimoji="0" lang="en-US" sz="1000" b="1" i="0" u="none" strike="noStrike" kern="1200" cap="none" spc="-5" normalizeH="0" baseline="0" noProof="0" dirty="0">
                <a:ln>
                  <a:noFill/>
                </a:ln>
                <a:solidFill>
                  <a:srgbClr val="1F497D"/>
                </a:solidFill>
                <a:effectLst/>
                <a:uLnTx/>
                <a:uFillTx/>
                <a:latin typeface="Tahoma"/>
                <a:ea typeface="+mn-ea"/>
                <a:cs typeface="Tahoma"/>
              </a:rPr>
              <a:t>top MBA students from around the world from schools </a:t>
            </a:r>
            <a:r>
              <a:rPr kumimoji="0" lang="en-US" sz="1000" b="0" i="0" u="none" strike="noStrike" kern="1200" cap="none" spc="-5" normalizeH="0" baseline="0" noProof="0" dirty="0">
                <a:ln>
                  <a:noFill/>
                </a:ln>
                <a:solidFill>
                  <a:srgbClr val="5F5F5F"/>
                </a:solidFill>
                <a:effectLst/>
                <a:uLnTx/>
                <a:uFillTx/>
                <a:latin typeface="Tahoma"/>
                <a:ea typeface="+mn-ea"/>
                <a:cs typeface="Tahoma"/>
              </a:rPr>
              <a:t>such as</a:t>
            </a:r>
            <a:r>
              <a:rPr kumimoji="0" lang="en-US" sz="1000" b="1" i="0" u="none" strike="noStrike" kern="1200" cap="none" spc="-5" normalizeH="0" baseline="0" noProof="0" dirty="0">
                <a:ln>
                  <a:noFill/>
                </a:ln>
                <a:solidFill>
                  <a:srgbClr val="1F497D"/>
                </a:solidFill>
                <a:effectLst/>
                <a:uLnTx/>
                <a:uFillTx/>
                <a:latin typeface="Tahoma"/>
                <a:ea typeface="+mn-ea"/>
                <a:cs typeface="Tahoma"/>
              </a:rPr>
              <a:t> Harvard, Insead, LBS, </a:t>
            </a:r>
            <a:r>
              <a:rPr kumimoji="0" lang="en-US" sz="1000" b="0" i="0" u="none" strike="noStrike" kern="1200" cap="none" spc="-5" normalizeH="0" baseline="0" noProof="0" dirty="0">
                <a:ln>
                  <a:noFill/>
                </a:ln>
                <a:solidFill>
                  <a:srgbClr val="5F5F5F"/>
                </a:solidFill>
                <a:effectLst/>
                <a:uLnTx/>
                <a:uFillTx/>
                <a:latin typeface="Tahoma"/>
                <a:ea typeface="+mn-ea"/>
                <a:cs typeface="Tahoma"/>
              </a:rPr>
              <a:t>and of course, </a:t>
            </a:r>
            <a:r>
              <a:rPr kumimoji="0" lang="en-US" sz="1000" b="1" i="0" u="none" strike="noStrike" kern="1200" cap="none" spc="-5" normalizeH="0" baseline="0" noProof="0" dirty="0">
                <a:ln>
                  <a:noFill/>
                </a:ln>
                <a:solidFill>
                  <a:srgbClr val="1F497D"/>
                </a:solidFill>
                <a:effectLst/>
                <a:uLnTx/>
                <a:uFillTx/>
                <a:latin typeface="Tahoma"/>
                <a:ea typeface="+mn-ea"/>
                <a:cs typeface="Tahoma"/>
              </a:rPr>
              <a:t>HKUST</a:t>
            </a:r>
            <a:r>
              <a:rPr kumimoji="0" lang="en-US" sz="1000" b="0" i="0" u="none" strike="noStrike" kern="1200" cap="none" spc="-5" normalizeH="0" baseline="0" noProof="0" dirty="0">
                <a:ln>
                  <a:noFill/>
                </a:ln>
                <a:solidFill>
                  <a:srgbClr val="5F5F5F"/>
                </a:solidFill>
                <a:effectLst/>
                <a:uLnTx/>
                <a:uFillTx/>
                <a:latin typeface="Tahoma"/>
                <a:ea typeface="+mn-ea"/>
                <a:cs typeface="Tahoma"/>
              </a:rPr>
              <a:t> compete to develop an application on the </a:t>
            </a:r>
            <a:r>
              <a:rPr kumimoji="0" lang="en-US" sz="1000" b="1" i="0" u="none" strike="noStrike" kern="1200" cap="none" spc="-5" normalizeH="0" baseline="0" noProof="0" dirty="0">
                <a:ln>
                  <a:noFill/>
                </a:ln>
                <a:solidFill>
                  <a:srgbClr val="1F497D"/>
                </a:solidFill>
                <a:effectLst/>
                <a:uLnTx/>
                <a:uFillTx/>
                <a:latin typeface="Tahoma"/>
                <a:ea typeface="+mn-ea"/>
                <a:cs typeface="Tahoma"/>
              </a:rPr>
              <a:t>Ethereum blockchain</a:t>
            </a:r>
            <a:r>
              <a:rPr kumimoji="0" lang="en-US" sz="1000" b="0" i="0" u="none" strike="noStrike" kern="1200" cap="none" spc="-5" normalizeH="0" baseline="0" noProof="0" dirty="0">
                <a:ln>
                  <a:noFill/>
                </a:ln>
                <a:solidFill>
                  <a:srgbClr val="5F5F5F"/>
                </a:solidFill>
                <a:effectLst/>
                <a:uLnTx/>
                <a:uFillTx/>
                <a:latin typeface="Tahoma"/>
                <a:ea typeface="+mn-ea"/>
                <a:cs typeface="Tahoma"/>
              </a:rPr>
              <a:t>.</a:t>
            </a:r>
            <a:endParaRPr kumimoji="0" lang="en-US" sz="1000" b="0" i="0" u="none" strike="noStrike" kern="1200" cap="none" spc="0" normalizeH="0" baseline="0" noProof="0" dirty="0">
              <a:ln>
                <a:noFill/>
              </a:ln>
              <a:solidFill>
                <a:prstClr val="black"/>
              </a:solidFill>
              <a:effectLst/>
              <a:uLnTx/>
              <a:uFillTx/>
              <a:latin typeface="Tahoma"/>
              <a:ea typeface="+mn-ea"/>
              <a:cs typeface="Tahoma"/>
            </a:endParaRPr>
          </a:p>
          <a:p>
            <a:pPr marL="12700" marR="0" lvl="0" indent="0" algn="l" defTabSz="914400" rtl="0" eaLnBrk="1" fontAlgn="auto" latinLnBrk="0" hangingPunct="1">
              <a:lnSpc>
                <a:spcPct val="100000"/>
              </a:lnSpc>
              <a:spcBef>
                <a:spcPts val="1015"/>
              </a:spcBef>
              <a:spcAft>
                <a:spcPts val="0"/>
              </a:spcAft>
              <a:buClrTx/>
              <a:buSzTx/>
              <a:buFontTx/>
              <a:buNone/>
              <a:tabLst/>
              <a:defRPr/>
            </a:pPr>
            <a:r>
              <a:rPr kumimoji="0" lang="en-US" sz="1000" b="1" i="0" u="none" strike="noStrike" kern="1200" cap="none" spc="-10" normalizeH="0" baseline="0" noProof="0" dirty="0">
                <a:ln>
                  <a:noFill/>
                </a:ln>
                <a:solidFill>
                  <a:prstClr val="black"/>
                </a:solidFill>
                <a:effectLst/>
                <a:uLnTx/>
                <a:uFillTx/>
                <a:latin typeface="Tahoma"/>
                <a:ea typeface="+mn-ea"/>
                <a:cs typeface="Tahoma"/>
              </a:rPr>
              <a:t>COMPETITION DETAILS</a:t>
            </a:r>
            <a:endParaRPr kumimoji="0" lang="en-US" sz="1000" b="0" i="0" u="none" strike="noStrike" kern="1200" cap="none" spc="0" normalizeH="0" baseline="0" noProof="0" dirty="0">
              <a:ln>
                <a:noFill/>
              </a:ln>
              <a:solidFill>
                <a:prstClr val="black"/>
              </a:solidFill>
              <a:effectLst/>
              <a:uLnTx/>
              <a:uFillTx/>
              <a:latin typeface="Tahoma"/>
              <a:ea typeface="+mn-ea"/>
              <a:cs typeface="Tahoma"/>
            </a:endParaRPr>
          </a:p>
        </p:txBody>
      </p:sp>
      <p:sp>
        <p:nvSpPr>
          <p:cNvPr id="66" name="object 7">
            <a:extLst>
              <a:ext uri="{FF2B5EF4-FFF2-40B4-BE49-F238E27FC236}">
                <a16:creationId xmlns:a16="http://schemas.microsoft.com/office/drawing/2014/main" id="{77168631-E057-4FE7-96FB-544E34CB5BBD}"/>
              </a:ext>
            </a:extLst>
          </p:cNvPr>
          <p:cNvSpPr/>
          <p:nvPr/>
        </p:nvSpPr>
        <p:spPr>
          <a:xfrm flipV="1">
            <a:off x="1905000" y="1402081"/>
            <a:ext cx="4778247" cy="45719"/>
          </a:xfrm>
          <a:custGeom>
            <a:avLst/>
            <a:gdLst/>
            <a:ahLst/>
            <a:cxnLst/>
            <a:rect l="l" t="t" r="r" b="b"/>
            <a:pathLst>
              <a:path w="5011420">
                <a:moveTo>
                  <a:pt x="0" y="0"/>
                </a:moveTo>
                <a:lnTo>
                  <a:pt x="5011166" y="0"/>
                </a:lnTo>
              </a:path>
            </a:pathLst>
          </a:custGeom>
          <a:ln w="9144">
            <a:solidFill>
              <a:srgbClr val="33333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5" name="object 3">
            <a:extLst>
              <a:ext uri="{FF2B5EF4-FFF2-40B4-BE49-F238E27FC236}">
                <a16:creationId xmlns:a16="http://schemas.microsoft.com/office/drawing/2014/main" id="{024F29C5-1AE2-4E94-9AD6-4C74ADB25BFB}"/>
              </a:ext>
            </a:extLst>
          </p:cNvPr>
          <p:cNvSpPr txBox="1"/>
          <p:nvPr/>
        </p:nvSpPr>
        <p:spPr>
          <a:xfrm>
            <a:off x="6629400" y="9601200"/>
            <a:ext cx="466551" cy="15132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fr-FR" sz="900" dirty="0">
                <a:solidFill>
                  <a:srgbClr val="333333"/>
                </a:solidFill>
                <a:latin typeface="Tahoma"/>
                <a:cs typeface="Tahoma"/>
              </a:rPr>
              <a:t>2</a:t>
            </a:r>
            <a:endParaRPr kumimoji="0" sz="900" b="0" i="0" u="none" strike="noStrike" kern="1200" cap="none" spc="0" normalizeH="0" baseline="0" noProof="0" dirty="0">
              <a:ln>
                <a:noFill/>
              </a:ln>
              <a:solidFill>
                <a:prstClr val="black"/>
              </a:solidFill>
              <a:effectLst/>
              <a:uLnTx/>
              <a:uFillTx/>
              <a:latin typeface="Tahoma"/>
              <a:ea typeface="+mn-ea"/>
              <a:cs typeface="Tahoma"/>
            </a:endParaRPr>
          </a:p>
        </p:txBody>
      </p:sp>
      <p:sp>
        <p:nvSpPr>
          <p:cNvPr id="77" name="object 8">
            <a:extLst>
              <a:ext uri="{FF2B5EF4-FFF2-40B4-BE49-F238E27FC236}">
                <a16:creationId xmlns:a16="http://schemas.microsoft.com/office/drawing/2014/main" id="{D59999C1-B3DE-4442-A1AB-D514F403FE23}"/>
              </a:ext>
            </a:extLst>
          </p:cNvPr>
          <p:cNvSpPr txBox="1"/>
          <p:nvPr/>
        </p:nvSpPr>
        <p:spPr>
          <a:xfrm>
            <a:off x="4122395" y="9073334"/>
            <a:ext cx="3212773" cy="166071"/>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300"/>
              </a:spcAft>
              <a:buClrTx/>
              <a:buSzTx/>
              <a:buFontTx/>
              <a:buNone/>
              <a:tabLst>
                <a:tab pos="191135" algn="l"/>
              </a:tabLst>
              <a:defRPr/>
            </a:pPr>
            <a:r>
              <a:rPr kumimoji="0" lang="en-US" sz="1000" b="1" i="1" u="none" strike="noStrike" kern="1200" cap="none" spc="-5" normalizeH="0" baseline="0" noProof="0" dirty="0">
                <a:ln>
                  <a:noFill/>
                </a:ln>
                <a:solidFill>
                  <a:srgbClr val="1F497D"/>
                </a:solidFill>
                <a:effectLst/>
                <a:uLnTx/>
                <a:uFillTx/>
                <a:latin typeface="Tahoma"/>
                <a:ea typeface="+mn-ea"/>
                <a:cs typeface="Tahoma"/>
              </a:rPr>
              <a:t>FinTech Education Presentation</a:t>
            </a:r>
          </a:p>
        </p:txBody>
      </p:sp>
      <p:pic>
        <p:nvPicPr>
          <p:cNvPr id="78" name="Image 77">
            <a:extLst>
              <a:ext uri="{FF2B5EF4-FFF2-40B4-BE49-F238E27FC236}">
                <a16:creationId xmlns:a16="http://schemas.microsoft.com/office/drawing/2014/main" id="{17C0E05D-58B5-4567-A6C5-8400B842CF4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717925" y="6968201"/>
            <a:ext cx="2796286" cy="2097215"/>
          </a:xfrm>
          <a:prstGeom prst="rect">
            <a:avLst/>
          </a:prstGeom>
        </p:spPr>
      </p:pic>
      <p:sp>
        <p:nvSpPr>
          <p:cNvPr id="79" name="object 8">
            <a:extLst>
              <a:ext uri="{FF2B5EF4-FFF2-40B4-BE49-F238E27FC236}">
                <a16:creationId xmlns:a16="http://schemas.microsoft.com/office/drawing/2014/main" id="{D68DFABB-8384-4FBB-9693-BAB67D9B61B4}"/>
              </a:ext>
            </a:extLst>
          </p:cNvPr>
          <p:cNvSpPr txBox="1"/>
          <p:nvPr/>
        </p:nvSpPr>
        <p:spPr>
          <a:xfrm>
            <a:off x="216052" y="6987640"/>
            <a:ext cx="3212773" cy="2158924"/>
          </a:xfrm>
          <a:prstGeom prst="rect">
            <a:avLst/>
          </a:prstGeom>
        </p:spPr>
        <p:txBody>
          <a:bodyPr vert="horz" wrap="square" lIns="0" tIns="12065" rIns="0" bIns="0" rtlCol="0">
            <a:spAutoFit/>
          </a:bodyPr>
          <a:lstStyle/>
          <a:p>
            <a:pPr marL="190500" marR="5080" lvl="0" indent="-177800" algn="just" defTabSz="914400" rtl="0" eaLnBrk="1" fontAlgn="auto" latinLnBrk="0" hangingPunct="1">
              <a:lnSpc>
                <a:spcPct val="100000"/>
              </a:lnSpc>
              <a:spcBef>
                <a:spcPts val="95"/>
              </a:spcBef>
              <a:spcAft>
                <a:spcPts val="600"/>
              </a:spcAft>
              <a:buClrTx/>
              <a:buSzTx/>
              <a:buFont typeface="Wingdings"/>
              <a:buChar char=""/>
              <a:tabLst>
                <a:tab pos="191135" algn="l"/>
              </a:tabLst>
              <a:defRPr/>
            </a:pPr>
            <a:r>
              <a:rPr kumimoji="0" lang="en-US" sz="1000" b="1" i="0" u="none" strike="noStrike" kern="1200" cap="none" spc="-5" normalizeH="0" baseline="0" noProof="0" dirty="0">
                <a:ln>
                  <a:noFill/>
                </a:ln>
                <a:solidFill>
                  <a:srgbClr val="1F497D"/>
                </a:solidFill>
                <a:effectLst/>
                <a:uLnTx/>
                <a:uFillTx/>
                <a:latin typeface="Tahoma"/>
                <a:ea typeface="+mn-ea"/>
                <a:cs typeface="Tahoma"/>
              </a:rPr>
              <a:t>HKUST</a:t>
            </a:r>
            <a:r>
              <a:rPr kumimoji="0" lang="en-US" sz="1000" b="0" i="0" u="none" strike="noStrike" kern="1200" cap="none" spc="-5" normalizeH="0" baseline="0" noProof="0" dirty="0">
                <a:ln>
                  <a:noFill/>
                </a:ln>
                <a:solidFill>
                  <a:srgbClr val="5F5F5F"/>
                </a:solidFill>
                <a:effectLst/>
                <a:uLnTx/>
                <a:uFillTx/>
                <a:latin typeface="Tahoma"/>
                <a:ea typeface="+mn-ea"/>
                <a:cs typeface="Tahoma"/>
              </a:rPr>
              <a:t> FinTech Club </a:t>
            </a:r>
            <a:r>
              <a:rPr kumimoji="0" lang="en-US" sz="1000" b="1" i="0" u="none" strike="noStrike" kern="1200" cap="none" spc="-5" normalizeH="0" baseline="0" noProof="0" dirty="0">
                <a:ln>
                  <a:noFill/>
                </a:ln>
                <a:solidFill>
                  <a:srgbClr val="1F497D"/>
                </a:solidFill>
                <a:effectLst/>
                <a:uLnTx/>
                <a:uFillTx/>
                <a:latin typeface="Tahoma"/>
                <a:ea typeface="+mn-ea"/>
                <a:cs typeface="Tahoma"/>
              </a:rPr>
              <a:t>first Education Session </a:t>
            </a:r>
            <a:r>
              <a:rPr kumimoji="0" lang="en-US" sz="1000" b="0" i="0" u="none" strike="noStrike" kern="1200" cap="none" spc="-5" normalizeH="0" baseline="0" noProof="0" dirty="0">
                <a:ln>
                  <a:noFill/>
                </a:ln>
                <a:solidFill>
                  <a:srgbClr val="5F5F5F"/>
                </a:solidFill>
                <a:effectLst/>
                <a:uLnTx/>
                <a:uFillTx/>
                <a:latin typeface="Tahoma"/>
                <a:ea typeface="+mn-ea"/>
                <a:cs typeface="Tahoma"/>
              </a:rPr>
              <a:t>presented to the MBA cohort the latest applications regarding </a:t>
            </a:r>
            <a:r>
              <a:rPr kumimoji="0" lang="en-US" sz="1000" b="1" i="0" u="none" strike="noStrike" kern="1200" cap="none" spc="-5" normalizeH="0" baseline="0" noProof="0" dirty="0">
                <a:ln>
                  <a:noFill/>
                </a:ln>
                <a:solidFill>
                  <a:srgbClr val="1F497D"/>
                </a:solidFill>
                <a:effectLst/>
                <a:uLnTx/>
                <a:uFillTx/>
                <a:latin typeface="Tahoma"/>
                <a:ea typeface="+mn-ea"/>
                <a:cs typeface="Tahoma"/>
              </a:rPr>
              <a:t>Blockchain Technology</a:t>
            </a:r>
            <a:r>
              <a:rPr kumimoji="0" lang="en-US" sz="1000" b="0" i="0" u="none" strike="noStrike" kern="1200" cap="none" spc="-5" normalizeH="0" baseline="0" noProof="0" dirty="0">
                <a:ln>
                  <a:noFill/>
                </a:ln>
                <a:solidFill>
                  <a:srgbClr val="5F5F5F"/>
                </a:solidFill>
                <a:effectLst/>
                <a:uLnTx/>
                <a:uFillTx/>
                <a:latin typeface="Tahoma"/>
                <a:ea typeface="+mn-ea"/>
                <a:cs typeface="Tahoma"/>
              </a:rPr>
              <a:t>.</a:t>
            </a:r>
          </a:p>
          <a:p>
            <a:pPr marL="190500" marR="5080" lvl="0" indent="-177800" algn="just" defTabSz="914400" rtl="0" eaLnBrk="1" fontAlgn="auto" latinLnBrk="0" hangingPunct="1">
              <a:lnSpc>
                <a:spcPct val="100000"/>
              </a:lnSpc>
              <a:spcBef>
                <a:spcPts val="95"/>
              </a:spcBef>
              <a:spcAft>
                <a:spcPts val="95"/>
              </a:spcAft>
              <a:buClrTx/>
              <a:buSzTx/>
              <a:buFont typeface="Wingdings"/>
              <a:buChar char=""/>
              <a:tabLst>
                <a:tab pos="191135" algn="l"/>
              </a:tabLst>
              <a:defRPr/>
            </a:pPr>
            <a:r>
              <a:rPr kumimoji="0" lang="en-US" sz="1000" b="0" i="0" u="none" strike="noStrike" kern="1200" cap="none" spc="-5" normalizeH="0" baseline="0" noProof="0" dirty="0">
                <a:ln>
                  <a:noFill/>
                </a:ln>
                <a:solidFill>
                  <a:srgbClr val="5F5F5F"/>
                </a:solidFill>
                <a:effectLst/>
                <a:uLnTx/>
                <a:uFillTx/>
                <a:latin typeface="Tahoma"/>
                <a:ea typeface="+mn-ea"/>
                <a:cs typeface="Tahoma"/>
              </a:rPr>
              <a:t>Subjects covered and speakers:</a:t>
            </a:r>
            <a:endParaRPr kumimoji="0" lang="en-US" sz="1000" b="0" i="0" u="none" strike="noStrike" kern="1200" cap="none" spc="-5" normalizeH="0" baseline="0" noProof="0" dirty="0">
              <a:ln>
                <a:noFill/>
              </a:ln>
              <a:solidFill>
                <a:srgbClr val="1F497D"/>
              </a:solidFill>
              <a:effectLst/>
              <a:uLnTx/>
              <a:uFillTx/>
              <a:latin typeface="Tahoma"/>
              <a:ea typeface="+mn-ea"/>
              <a:cs typeface="Tahoma"/>
            </a:endParaRPr>
          </a:p>
          <a:p>
            <a:pPr marL="647700" marR="5080" lvl="1" indent="-177800" algn="just" defTabSz="914400" rtl="0" eaLnBrk="1" fontAlgn="auto" latinLnBrk="0" hangingPunct="1">
              <a:lnSpc>
                <a:spcPct val="100000"/>
              </a:lnSpc>
              <a:spcBef>
                <a:spcPts val="95"/>
              </a:spcBef>
              <a:spcAft>
                <a:spcPts val="95"/>
              </a:spcAft>
              <a:buClrTx/>
              <a:buSzTx/>
              <a:buFont typeface="Wingdings" panose="05000000000000000000" pitchFamily="2" charset="2"/>
              <a:buChar char="Ø"/>
              <a:tabLst>
                <a:tab pos="191135" algn="l"/>
              </a:tabLst>
              <a:defRPr/>
            </a:pPr>
            <a:r>
              <a:rPr kumimoji="0" lang="en-US" sz="1000" b="1" i="0" u="none" strike="noStrike" kern="1200" cap="none" spc="-5" normalizeH="0" baseline="0" noProof="0" dirty="0">
                <a:ln>
                  <a:noFill/>
                </a:ln>
                <a:solidFill>
                  <a:srgbClr val="1F497D"/>
                </a:solidFill>
                <a:effectLst/>
                <a:uLnTx/>
                <a:uFillTx/>
                <a:latin typeface="Tahoma"/>
                <a:ea typeface="+mn-ea"/>
                <a:cs typeface="Tahoma"/>
              </a:rPr>
              <a:t>HK FinTech </a:t>
            </a:r>
            <a:r>
              <a:rPr lang="en-US" sz="1000" b="1" spc="-5" dirty="0">
                <a:solidFill>
                  <a:srgbClr val="1F497D"/>
                </a:solidFill>
                <a:latin typeface="Tahoma"/>
                <a:cs typeface="Tahoma"/>
              </a:rPr>
              <a:t>Ecosystem</a:t>
            </a:r>
            <a:r>
              <a:rPr kumimoji="0" lang="en-US" sz="1000" b="1" i="0" u="none" strike="noStrike" kern="1200" cap="none" spc="-5" normalizeH="0" baseline="0" noProof="0" dirty="0">
                <a:ln>
                  <a:noFill/>
                </a:ln>
                <a:solidFill>
                  <a:srgbClr val="1F497D"/>
                </a:solidFill>
                <a:effectLst/>
                <a:uLnTx/>
                <a:uFillTx/>
                <a:latin typeface="Tahoma"/>
                <a:ea typeface="+mn-ea"/>
                <a:cs typeface="Tahoma"/>
              </a:rPr>
              <a:t> </a:t>
            </a:r>
            <a:r>
              <a:rPr lang="en-US" sz="1000" spc="-5" dirty="0">
                <a:solidFill>
                  <a:srgbClr val="5F5F5F"/>
                </a:solidFill>
                <a:latin typeface="Tahoma"/>
                <a:cs typeface="Tahoma"/>
              </a:rPr>
              <a:t>–</a:t>
            </a:r>
            <a:r>
              <a:rPr kumimoji="0" lang="en-US" sz="1000" b="0" i="0" u="none" strike="noStrike" kern="1200" cap="none" spc="-5" normalizeH="0" baseline="0" noProof="0" dirty="0">
                <a:ln>
                  <a:noFill/>
                </a:ln>
                <a:solidFill>
                  <a:srgbClr val="5F5F5F"/>
                </a:solidFill>
                <a:effectLst/>
                <a:uLnTx/>
                <a:uFillTx/>
                <a:latin typeface="Tahoma"/>
                <a:ea typeface="+mn-ea"/>
                <a:cs typeface="Tahoma"/>
              </a:rPr>
              <a:t> </a:t>
            </a:r>
            <a:r>
              <a:rPr kumimoji="0" lang="en-US" sz="1000" b="0" i="1" u="none" strike="noStrike" kern="1200" cap="none" spc="-5" normalizeH="0" baseline="0" noProof="0" dirty="0">
                <a:ln>
                  <a:noFill/>
                </a:ln>
                <a:solidFill>
                  <a:srgbClr val="5F5F5F"/>
                </a:solidFill>
                <a:effectLst/>
                <a:uLnTx/>
                <a:uFillTx/>
                <a:latin typeface="Tahoma"/>
                <a:ea typeface="+mn-ea"/>
                <a:cs typeface="Tahoma"/>
              </a:rPr>
              <a:t>P. Mahapatra</a:t>
            </a:r>
          </a:p>
          <a:p>
            <a:pPr marL="647700" marR="5080" lvl="1" indent="-177800" algn="just" defTabSz="914400" rtl="0" eaLnBrk="1" fontAlgn="auto" latinLnBrk="0" hangingPunct="1">
              <a:lnSpc>
                <a:spcPct val="100000"/>
              </a:lnSpc>
              <a:spcBef>
                <a:spcPts val="95"/>
              </a:spcBef>
              <a:spcAft>
                <a:spcPts val="95"/>
              </a:spcAft>
              <a:buClrTx/>
              <a:buSzTx/>
              <a:buFont typeface="Wingdings" panose="05000000000000000000" pitchFamily="2" charset="2"/>
              <a:buChar char="Ø"/>
              <a:tabLst>
                <a:tab pos="191135" algn="l"/>
              </a:tabLst>
              <a:defRPr/>
            </a:pPr>
            <a:r>
              <a:rPr kumimoji="0" lang="en-US" sz="1000" b="1" i="0" u="none" strike="noStrike" kern="1200" cap="none" spc="-5" normalizeH="0" baseline="0" noProof="0" dirty="0">
                <a:ln>
                  <a:noFill/>
                </a:ln>
                <a:solidFill>
                  <a:srgbClr val="1F497D"/>
                </a:solidFill>
                <a:effectLst/>
                <a:uLnTx/>
                <a:uFillTx/>
                <a:latin typeface="Tahoma"/>
                <a:ea typeface="+mn-ea"/>
                <a:cs typeface="Tahoma"/>
              </a:rPr>
              <a:t>Cryptocurrencies </a:t>
            </a:r>
            <a:r>
              <a:rPr kumimoji="0" lang="en-US" sz="1000" b="1" i="0" u="none" strike="noStrike" kern="1200" cap="none" spc="-5" normalizeH="0" baseline="0" noProof="0" dirty="0">
                <a:ln>
                  <a:noFill/>
                </a:ln>
                <a:solidFill>
                  <a:srgbClr val="5F5F5F"/>
                </a:solidFill>
                <a:effectLst/>
                <a:uLnTx/>
                <a:uFillTx/>
                <a:latin typeface="Tahoma"/>
                <a:ea typeface="+mn-ea"/>
                <a:cs typeface="Tahoma"/>
              </a:rPr>
              <a:t>- </a:t>
            </a:r>
            <a:r>
              <a:rPr kumimoji="0" lang="en-US" sz="1000" b="0" i="1" u="none" strike="noStrike" kern="1200" cap="none" spc="-5" normalizeH="0" baseline="0" noProof="0" dirty="0">
                <a:ln>
                  <a:noFill/>
                </a:ln>
                <a:solidFill>
                  <a:srgbClr val="5F5F5F"/>
                </a:solidFill>
                <a:effectLst/>
                <a:uLnTx/>
                <a:uFillTx/>
                <a:latin typeface="Tahoma"/>
                <a:ea typeface="+mn-ea"/>
                <a:cs typeface="Tahoma"/>
              </a:rPr>
              <a:t>Phillip </a:t>
            </a:r>
            <a:r>
              <a:rPr kumimoji="0" lang="en-US" sz="1000" b="0" i="1" u="none" strike="noStrike" kern="1200" cap="none" spc="-5" normalizeH="0" baseline="0" noProof="0" dirty="0" err="1">
                <a:ln>
                  <a:noFill/>
                </a:ln>
                <a:solidFill>
                  <a:srgbClr val="5F5F5F"/>
                </a:solidFill>
                <a:effectLst/>
                <a:uLnTx/>
                <a:uFillTx/>
                <a:latin typeface="Tahoma"/>
                <a:ea typeface="+mn-ea"/>
                <a:cs typeface="Tahoma"/>
              </a:rPr>
              <a:t>Bonarigo</a:t>
            </a:r>
            <a:endParaRPr kumimoji="0" lang="en-US" sz="1000" b="0" i="1" u="none" strike="noStrike" kern="1200" cap="none" spc="-5" normalizeH="0" baseline="0" noProof="0" dirty="0">
              <a:ln>
                <a:noFill/>
              </a:ln>
              <a:solidFill>
                <a:srgbClr val="5F5F5F"/>
              </a:solidFill>
              <a:effectLst/>
              <a:uLnTx/>
              <a:uFillTx/>
              <a:latin typeface="Tahoma"/>
              <a:ea typeface="+mn-ea"/>
              <a:cs typeface="Tahoma"/>
            </a:endParaRPr>
          </a:p>
          <a:p>
            <a:pPr marL="647700" marR="5080" lvl="1" indent="-177800" algn="just" defTabSz="914400" rtl="0" eaLnBrk="1" fontAlgn="auto" latinLnBrk="0" hangingPunct="1">
              <a:lnSpc>
                <a:spcPct val="100000"/>
              </a:lnSpc>
              <a:spcBef>
                <a:spcPts val="95"/>
              </a:spcBef>
              <a:spcAft>
                <a:spcPts val="600"/>
              </a:spcAft>
              <a:buClrTx/>
              <a:buSzTx/>
              <a:buFont typeface="Wingdings" panose="05000000000000000000" pitchFamily="2" charset="2"/>
              <a:buChar char="Ø"/>
              <a:tabLst>
                <a:tab pos="191135" algn="l"/>
              </a:tabLst>
              <a:defRPr/>
            </a:pPr>
            <a:r>
              <a:rPr lang="en-US" sz="1000" b="1" spc="-5" dirty="0">
                <a:solidFill>
                  <a:srgbClr val="1F497D"/>
                </a:solidFill>
                <a:latin typeface="Tahoma"/>
                <a:cs typeface="Tahoma"/>
              </a:rPr>
              <a:t>E</a:t>
            </a:r>
            <a:r>
              <a:rPr kumimoji="0" lang="en-US" sz="1000" b="1" i="0" u="none" strike="noStrike" kern="1200" cap="none" spc="-5" normalizeH="0" baseline="0" noProof="0" dirty="0" err="1">
                <a:ln>
                  <a:noFill/>
                </a:ln>
                <a:solidFill>
                  <a:srgbClr val="1F497D"/>
                </a:solidFill>
                <a:effectLst/>
                <a:uLnTx/>
                <a:uFillTx/>
                <a:latin typeface="Tahoma"/>
                <a:ea typeface="+mn-ea"/>
                <a:cs typeface="Tahoma"/>
              </a:rPr>
              <a:t>conomics</a:t>
            </a:r>
            <a:r>
              <a:rPr kumimoji="0" lang="en-US" sz="1000" b="1" i="0" u="none" strike="noStrike" kern="1200" cap="none" spc="-5" normalizeH="0" baseline="0" noProof="0" dirty="0">
                <a:ln>
                  <a:noFill/>
                </a:ln>
                <a:solidFill>
                  <a:srgbClr val="1F497D"/>
                </a:solidFill>
                <a:effectLst/>
                <a:uLnTx/>
                <a:uFillTx/>
                <a:latin typeface="Tahoma"/>
                <a:ea typeface="+mn-ea"/>
                <a:cs typeface="Tahoma"/>
              </a:rPr>
              <a:t> &amp; DLT uses cases </a:t>
            </a:r>
            <a:r>
              <a:rPr kumimoji="0" lang="en-US" sz="1000" b="1" i="0" u="none" strike="noStrike" kern="1200" cap="none" spc="-5" normalizeH="0" baseline="0" noProof="0" dirty="0">
                <a:ln>
                  <a:noFill/>
                </a:ln>
                <a:solidFill>
                  <a:srgbClr val="5F5F5F"/>
                </a:solidFill>
                <a:effectLst/>
                <a:uLnTx/>
                <a:uFillTx/>
                <a:latin typeface="Tahoma"/>
                <a:ea typeface="+mn-ea"/>
                <a:cs typeface="Tahoma"/>
              </a:rPr>
              <a:t>–</a:t>
            </a:r>
            <a:r>
              <a:rPr kumimoji="0" lang="en-US" sz="1000" b="0" i="0" u="none" strike="noStrike" kern="1200" cap="none" spc="-5" normalizeH="0" baseline="0" noProof="0" dirty="0">
                <a:ln>
                  <a:noFill/>
                </a:ln>
                <a:solidFill>
                  <a:srgbClr val="5F5F5F"/>
                </a:solidFill>
                <a:effectLst/>
                <a:uLnTx/>
                <a:uFillTx/>
                <a:latin typeface="Tahoma"/>
                <a:ea typeface="+mn-ea"/>
                <a:cs typeface="Tahoma"/>
              </a:rPr>
              <a:t> </a:t>
            </a:r>
            <a:r>
              <a:rPr kumimoji="0" lang="en-US" sz="1000" b="0" i="1" u="none" strike="noStrike" kern="1200" cap="none" spc="-5" normalizeH="0" baseline="0" noProof="0" dirty="0">
                <a:ln>
                  <a:noFill/>
                </a:ln>
                <a:solidFill>
                  <a:srgbClr val="5F5F5F"/>
                </a:solidFill>
                <a:effectLst/>
                <a:uLnTx/>
                <a:uFillTx/>
                <a:latin typeface="Tahoma"/>
                <a:ea typeface="+mn-ea"/>
                <a:cs typeface="Tahoma"/>
              </a:rPr>
              <a:t>J. Hamonic</a:t>
            </a:r>
          </a:p>
          <a:p>
            <a:pPr marL="190500" marR="5080" indent="-177800" algn="just">
              <a:spcBef>
                <a:spcPts val="95"/>
              </a:spcBef>
              <a:spcAft>
                <a:spcPts val="1200"/>
              </a:spcAft>
              <a:buFont typeface="Wingdings" panose="05000000000000000000" pitchFamily="2" charset="2"/>
              <a:buChar char="§"/>
              <a:tabLst>
                <a:tab pos="191135" algn="l"/>
              </a:tabLst>
              <a:defRPr/>
            </a:pPr>
            <a:r>
              <a:rPr kumimoji="0" lang="en-US" sz="1000" i="1" u="none" strike="noStrike" kern="1200" cap="none" spc="-5" normalizeH="0" baseline="0" noProof="0" dirty="0">
                <a:ln>
                  <a:noFill/>
                </a:ln>
                <a:solidFill>
                  <a:schemeClr val="tx2"/>
                </a:solidFill>
                <a:effectLst/>
                <a:uLnTx/>
                <a:uFillTx/>
                <a:latin typeface="Tahoma"/>
                <a:ea typeface="+mn-ea"/>
                <a:cs typeface="Tahoma"/>
              </a:rPr>
              <a:t>Please find our full </a:t>
            </a:r>
            <a:r>
              <a:rPr kumimoji="0" lang="en-US" sz="1000" b="1" i="1" u="none" strike="noStrike" kern="1200" cap="none" spc="-5" normalizeH="0" baseline="0" noProof="0" dirty="0">
                <a:ln>
                  <a:noFill/>
                </a:ln>
                <a:solidFill>
                  <a:schemeClr val="tx2"/>
                </a:solidFill>
                <a:effectLst/>
                <a:uLnTx/>
                <a:uFillTx/>
                <a:latin typeface="Tahoma"/>
                <a:ea typeface="+mn-ea"/>
                <a:cs typeface="Tahoma"/>
              </a:rPr>
              <a:t>Presentation Support </a:t>
            </a:r>
            <a:r>
              <a:rPr kumimoji="0" lang="en-US" sz="1200" b="1" i="1" u="none" strike="noStrike" kern="1200" cap="none" spc="-5" normalizeH="0" baseline="0" noProof="0" dirty="0">
                <a:ln>
                  <a:noFill/>
                </a:ln>
                <a:solidFill>
                  <a:srgbClr val="5F5F5F"/>
                </a:solidFill>
                <a:effectLst/>
                <a:uLnTx/>
                <a:uFillTx/>
                <a:latin typeface="Tahoma"/>
                <a:ea typeface="+mn-ea"/>
                <a:cs typeface="Tahoma"/>
                <a:hlinkClick r:id="rId6"/>
              </a:rPr>
              <a:t>here</a:t>
            </a:r>
            <a:endParaRPr kumimoji="0" lang="en-US" sz="1200" b="1" i="0" u="none" strike="noStrike" kern="1200" cap="none" spc="-5" normalizeH="0" baseline="0" noProof="0" dirty="0">
              <a:ln>
                <a:noFill/>
              </a:ln>
              <a:solidFill>
                <a:srgbClr val="5F5F5F"/>
              </a:solidFill>
              <a:effectLst/>
              <a:uLnTx/>
              <a:uFillTx/>
              <a:latin typeface="Tahoma"/>
              <a:ea typeface="+mn-ea"/>
              <a:cs typeface="Tahoma"/>
            </a:endParaRPr>
          </a:p>
          <a:p>
            <a:pPr marL="190500" marR="5080" lvl="0" indent="-177800" algn="just" defTabSz="914400" rtl="0" eaLnBrk="1" fontAlgn="auto" latinLnBrk="0" hangingPunct="1">
              <a:lnSpc>
                <a:spcPct val="100000"/>
              </a:lnSpc>
              <a:spcBef>
                <a:spcPts val="95"/>
              </a:spcBef>
              <a:spcAft>
                <a:spcPts val="95"/>
              </a:spcAft>
              <a:buClrTx/>
              <a:buSzTx/>
              <a:buFont typeface="Wingdings"/>
              <a:buChar char=""/>
              <a:tabLst>
                <a:tab pos="191135" algn="l"/>
              </a:tabLst>
              <a:defRPr/>
            </a:pPr>
            <a:r>
              <a:rPr kumimoji="0" lang="en-US" sz="1000" b="0" i="0" u="none" strike="noStrike" kern="1200" cap="none" spc="-5" normalizeH="0" baseline="0" noProof="0" dirty="0">
                <a:ln>
                  <a:noFill/>
                </a:ln>
                <a:solidFill>
                  <a:srgbClr val="5F5F5F"/>
                </a:solidFill>
                <a:effectLst/>
                <a:uLnTx/>
                <a:uFillTx/>
                <a:latin typeface="Tahoma"/>
                <a:ea typeface="+mn-ea"/>
                <a:cs typeface="Tahoma"/>
              </a:rPr>
              <a:t>The event was </a:t>
            </a:r>
            <a:r>
              <a:rPr kumimoji="0" lang="en-US" sz="1000" b="1" i="0" u="none" strike="noStrike" kern="1200" cap="none" spc="-5" normalizeH="0" baseline="0" noProof="0" dirty="0">
                <a:ln>
                  <a:noFill/>
                </a:ln>
                <a:solidFill>
                  <a:srgbClr val="1F497D"/>
                </a:solidFill>
                <a:effectLst/>
                <a:uLnTx/>
                <a:uFillTx/>
                <a:latin typeface="Tahoma"/>
                <a:ea typeface="+mn-ea"/>
                <a:cs typeface="Tahoma"/>
              </a:rPr>
              <a:t>sponsored</a:t>
            </a:r>
            <a:r>
              <a:rPr kumimoji="0" lang="en-US" sz="1000" b="0" i="0" u="none" strike="noStrike" kern="1200" cap="none" spc="-5" normalizeH="0" baseline="0" noProof="0" dirty="0">
                <a:ln>
                  <a:noFill/>
                </a:ln>
                <a:solidFill>
                  <a:srgbClr val="1F497D"/>
                </a:solidFill>
                <a:effectLst/>
                <a:uLnTx/>
                <a:uFillTx/>
                <a:latin typeface="Tahoma"/>
                <a:ea typeface="+mn-ea"/>
                <a:cs typeface="Tahoma"/>
              </a:rPr>
              <a:t> </a:t>
            </a:r>
            <a:r>
              <a:rPr kumimoji="0" lang="en-US" sz="1000" b="0" i="0" u="none" strike="noStrike" kern="1200" cap="none" spc="-5" normalizeH="0" baseline="0" noProof="0" dirty="0">
                <a:ln>
                  <a:noFill/>
                </a:ln>
                <a:solidFill>
                  <a:srgbClr val="5F5F5F"/>
                </a:solidFill>
                <a:effectLst/>
                <a:uLnTx/>
                <a:uFillTx/>
                <a:latin typeface="Tahoma"/>
                <a:ea typeface="+mn-ea"/>
                <a:cs typeface="Tahoma"/>
              </a:rPr>
              <a:t>by</a:t>
            </a:r>
            <a:r>
              <a:rPr kumimoji="0" lang="en-US" sz="1000" b="0" i="0" u="none" strike="noStrike" kern="1200" cap="none" spc="-5" normalizeH="0" baseline="0" noProof="0" dirty="0">
                <a:ln>
                  <a:noFill/>
                </a:ln>
                <a:solidFill>
                  <a:srgbClr val="1F497D"/>
                </a:solidFill>
                <a:effectLst/>
                <a:uLnTx/>
                <a:uFillTx/>
                <a:latin typeface="Tahoma"/>
                <a:ea typeface="+mn-ea"/>
                <a:cs typeface="Tahoma"/>
              </a:rPr>
              <a:t> </a:t>
            </a:r>
            <a:r>
              <a:rPr kumimoji="0" lang="en-US" sz="1050" b="1" i="0" u="none" strike="noStrike" kern="1200" cap="none" spc="-5" normalizeH="0" baseline="0" noProof="0" dirty="0">
                <a:ln>
                  <a:noFill/>
                </a:ln>
                <a:solidFill>
                  <a:srgbClr val="1F497D"/>
                </a:solidFill>
                <a:effectLst/>
                <a:uLnTx/>
                <a:uFillTx/>
                <a:latin typeface="Tahoma"/>
                <a:ea typeface="+mn-ea"/>
                <a:cs typeface="Tahoma"/>
              </a:rPr>
              <a:t>Genesis Block Hong Kong</a:t>
            </a:r>
            <a:r>
              <a:rPr kumimoji="0" lang="en-US" sz="1000" b="1" i="0" u="none" strike="noStrike" kern="1200" cap="none" spc="-5" normalizeH="0" baseline="0" noProof="0" dirty="0">
                <a:ln>
                  <a:noFill/>
                </a:ln>
                <a:solidFill>
                  <a:srgbClr val="1F497D"/>
                </a:solidFill>
                <a:effectLst/>
                <a:uLnTx/>
                <a:uFillTx/>
                <a:latin typeface="Tahoma"/>
                <a:ea typeface="+mn-ea"/>
                <a:cs typeface="Tahoma"/>
              </a:rPr>
              <a:t> - </a:t>
            </a:r>
            <a:r>
              <a:rPr kumimoji="0" lang="en-GB" sz="1000" b="0" i="0" u="none" strike="noStrike" kern="1200" cap="none" spc="-5" normalizeH="0" baseline="0" noProof="0" dirty="0">
                <a:ln>
                  <a:noFill/>
                </a:ln>
                <a:solidFill>
                  <a:srgbClr val="5F5F5F"/>
                </a:solidFill>
                <a:effectLst/>
                <a:uLnTx/>
                <a:uFillTx/>
                <a:latin typeface="Tahoma"/>
                <a:ea typeface="+mn-ea"/>
                <a:cs typeface="Tahoma"/>
              </a:rPr>
              <a:t>A special thanks to them for sponsoring a </a:t>
            </a:r>
            <a:r>
              <a:rPr kumimoji="0" lang="en-GB" sz="1000" b="1" i="0" u="none" strike="noStrike" kern="1200" cap="none" spc="-5" normalizeH="0" baseline="0" noProof="0" dirty="0">
                <a:ln>
                  <a:noFill/>
                </a:ln>
                <a:solidFill>
                  <a:srgbClr val="1F497D"/>
                </a:solidFill>
                <a:effectLst/>
                <a:uLnTx/>
                <a:uFillTx/>
                <a:latin typeface="Tahoma"/>
                <a:ea typeface="+mn-ea"/>
                <a:cs typeface="Tahoma"/>
              </a:rPr>
              <a:t>Ledger Nano S</a:t>
            </a:r>
            <a:r>
              <a:rPr kumimoji="0" lang="en-GB" sz="1000" b="0" i="0" u="none" strike="noStrike" kern="1200" cap="none" spc="-5" normalizeH="0" baseline="0" noProof="0" dirty="0">
                <a:ln>
                  <a:noFill/>
                </a:ln>
                <a:solidFill>
                  <a:srgbClr val="1F497D"/>
                </a:solidFill>
                <a:effectLst/>
                <a:uLnTx/>
                <a:uFillTx/>
                <a:latin typeface="Tahoma"/>
                <a:ea typeface="+mn-ea"/>
                <a:cs typeface="Tahoma"/>
              </a:rPr>
              <a:t>!</a:t>
            </a:r>
            <a:endParaRPr kumimoji="0" lang="en-US" sz="1000" b="0" i="0" u="none" strike="noStrike" kern="1200" cap="none" spc="-5" normalizeH="0" baseline="0" noProof="0" dirty="0">
              <a:ln>
                <a:noFill/>
              </a:ln>
              <a:solidFill>
                <a:srgbClr val="5F5F5F"/>
              </a:solidFill>
              <a:effectLst/>
              <a:uLnTx/>
              <a:uFillTx/>
              <a:latin typeface="Tahoma"/>
              <a:ea typeface="+mn-ea"/>
              <a:cs typeface="Tahoma"/>
            </a:endParaRPr>
          </a:p>
        </p:txBody>
      </p:sp>
      <p:pic>
        <p:nvPicPr>
          <p:cNvPr id="80" name="Image 79">
            <a:extLst>
              <a:ext uri="{FF2B5EF4-FFF2-40B4-BE49-F238E27FC236}">
                <a16:creationId xmlns:a16="http://schemas.microsoft.com/office/drawing/2014/main" id="{CA8EBBC0-D087-476A-AB88-58469309E44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732019" y="5577690"/>
            <a:ext cx="794589" cy="587570"/>
          </a:xfrm>
          <a:prstGeom prst="rect">
            <a:avLst/>
          </a:prstGeom>
        </p:spPr>
      </p:pic>
      <p:pic>
        <p:nvPicPr>
          <p:cNvPr id="81" name="Image 80">
            <a:extLst>
              <a:ext uri="{FF2B5EF4-FFF2-40B4-BE49-F238E27FC236}">
                <a16:creationId xmlns:a16="http://schemas.microsoft.com/office/drawing/2014/main" id="{BB8A90FA-F2A8-4F7C-9B58-182E2CCBE58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68553" y="727669"/>
            <a:ext cx="597193" cy="579305"/>
          </a:xfrm>
          <a:prstGeom prst="rect">
            <a:avLst/>
          </a:prstGeom>
        </p:spPr>
      </p:pic>
      <p:pic>
        <p:nvPicPr>
          <p:cNvPr id="3" name="Image 2">
            <a:extLst>
              <a:ext uri="{FF2B5EF4-FFF2-40B4-BE49-F238E27FC236}">
                <a16:creationId xmlns:a16="http://schemas.microsoft.com/office/drawing/2014/main" id="{ED4597B2-BBE2-42D7-808F-FCD1833A645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965495" y="1714946"/>
            <a:ext cx="2591876" cy="1424108"/>
          </a:xfrm>
          <a:prstGeom prst="rect">
            <a:avLst/>
          </a:prstGeom>
        </p:spPr>
      </p:pic>
      <p:sp>
        <p:nvSpPr>
          <p:cNvPr id="40" name="object 8">
            <a:extLst>
              <a:ext uri="{FF2B5EF4-FFF2-40B4-BE49-F238E27FC236}">
                <a16:creationId xmlns:a16="http://schemas.microsoft.com/office/drawing/2014/main" id="{5152710C-5EEC-4039-A89C-307F2F0CFCD0}"/>
              </a:ext>
            </a:extLst>
          </p:cNvPr>
          <p:cNvSpPr txBox="1"/>
          <p:nvPr/>
        </p:nvSpPr>
        <p:spPr>
          <a:xfrm>
            <a:off x="4128835" y="1517446"/>
            <a:ext cx="2258472" cy="166071"/>
          </a:xfrm>
          <a:prstGeom prst="rect">
            <a:avLst/>
          </a:prstGeom>
        </p:spPr>
        <p:txBody>
          <a:bodyPr vert="horz" wrap="square" lIns="0" tIns="12065" rIns="0" bIns="0" rtlCol="0">
            <a:spAutoFit/>
          </a:bodyPr>
          <a:lstStyle/>
          <a:p>
            <a:pPr marL="12700" marR="5080" lvl="0" indent="0" algn="ctr" defTabSz="914400" rtl="0" eaLnBrk="1" fontAlgn="auto" latinLnBrk="0" hangingPunct="1">
              <a:lnSpc>
                <a:spcPct val="100000"/>
              </a:lnSpc>
              <a:spcBef>
                <a:spcPts val="95"/>
              </a:spcBef>
              <a:spcAft>
                <a:spcPts val="0"/>
              </a:spcAft>
              <a:buClrTx/>
              <a:buSzTx/>
              <a:buFontTx/>
              <a:buNone/>
              <a:tabLst>
                <a:tab pos="191135" algn="l"/>
              </a:tabLst>
              <a:defRPr/>
            </a:pPr>
            <a:r>
              <a:rPr lang="en-US" sz="1000" b="1" i="1" spc="-5" dirty="0">
                <a:solidFill>
                  <a:srgbClr val="1F497D"/>
                </a:solidFill>
                <a:latin typeface="Tahoma"/>
                <a:cs typeface="Tahoma"/>
              </a:rPr>
              <a:t>The HKUST teams</a:t>
            </a:r>
            <a:endParaRPr kumimoji="0" lang="en-US" sz="1000" b="1" i="1" u="none" strike="noStrike" kern="1200" cap="none" spc="-5" normalizeH="0" baseline="0" noProof="0" dirty="0">
              <a:ln>
                <a:noFill/>
              </a:ln>
              <a:solidFill>
                <a:srgbClr val="1F497D"/>
              </a:solidFill>
              <a:effectLst/>
              <a:uLnTx/>
              <a:uFillTx/>
              <a:latin typeface="Tahoma"/>
              <a:ea typeface="+mn-ea"/>
              <a:cs typeface="Tahoma"/>
            </a:endParaRPr>
          </a:p>
        </p:txBody>
      </p:sp>
      <p:pic>
        <p:nvPicPr>
          <p:cNvPr id="5" name="Image 4">
            <a:extLst>
              <a:ext uri="{FF2B5EF4-FFF2-40B4-BE49-F238E27FC236}">
                <a16:creationId xmlns:a16="http://schemas.microsoft.com/office/drawing/2014/main" id="{857ACFAC-4DDC-4176-861A-55757B044B20}"/>
              </a:ext>
            </a:extLst>
          </p:cNvPr>
          <p:cNvPicPr>
            <a:picLocks noChangeAspect="1"/>
          </p:cNvPicPr>
          <p:nvPr/>
        </p:nvPicPr>
        <p:blipFill>
          <a:blip r:embed="rId10"/>
          <a:stretch>
            <a:fillRect/>
          </a:stretch>
        </p:blipFill>
        <p:spPr>
          <a:xfrm>
            <a:off x="3982804" y="3498969"/>
            <a:ext cx="2593722" cy="1531531"/>
          </a:xfrm>
          <a:prstGeom prst="rect">
            <a:avLst/>
          </a:prstGeom>
        </p:spPr>
      </p:pic>
      <p:sp>
        <p:nvSpPr>
          <p:cNvPr id="44" name="object 8">
            <a:extLst>
              <a:ext uri="{FF2B5EF4-FFF2-40B4-BE49-F238E27FC236}">
                <a16:creationId xmlns:a16="http://schemas.microsoft.com/office/drawing/2014/main" id="{795FD5EC-A494-4B5D-B218-046207C39251}"/>
              </a:ext>
            </a:extLst>
          </p:cNvPr>
          <p:cNvSpPr txBox="1"/>
          <p:nvPr/>
        </p:nvSpPr>
        <p:spPr>
          <a:xfrm>
            <a:off x="4009699" y="5039225"/>
            <a:ext cx="2493558" cy="289182"/>
          </a:xfrm>
          <a:prstGeom prst="rect">
            <a:avLst/>
          </a:prstGeom>
        </p:spPr>
        <p:txBody>
          <a:bodyPr vert="horz" wrap="square" lIns="0" tIns="12065" rIns="0" bIns="0" rtlCol="0">
            <a:spAutoFit/>
          </a:bodyPr>
          <a:lstStyle/>
          <a:p>
            <a:pPr marL="12700" marR="5080" lvl="0" algn="ctr">
              <a:spcBef>
                <a:spcPts val="95"/>
              </a:spcBef>
              <a:tabLst>
                <a:tab pos="191135" algn="l"/>
              </a:tabLst>
              <a:defRPr/>
            </a:pPr>
            <a:r>
              <a:rPr lang="en-US" sz="900" i="1" spc="-5" dirty="0">
                <a:solidFill>
                  <a:srgbClr val="1F497D"/>
                </a:solidFill>
                <a:latin typeface="Tahoma"/>
                <a:cs typeface="Tahoma"/>
              </a:rPr>
              <a:t>Jonathan </a:t>
            </a:r>
            <a:r>
              <a:rPr lang="en-US" sz="900" i="1" spc="-5" dirty="0" err="1">
                <a:solidFill>
                  <a:srgbClr val="1F497D"/>
                </a:solidFill>
                <a:latin typeface="Tahoma"/>
                <a:cs typeface="Tahoma"/>
              </a:rPr>
              <a:t>Prayoga</a:t>
            </a:r>
            <a:r>
              <a:rPr lang="en-US" sz="900" i="1" spc="-5" dirty="0">
                <a:solidFill>
                  <a:srgbClr val="1F497D"/>
                </a:solidFill>
                <a:latin typeface="Tahoma"/>
                <a:cs typeface="Tahoma"/>
              </a:rPr>
              <a:t>, </a:t>
            </a:r>
            <a:r>
              <a:rPr lang="en-US" sz="900" i="1" spc="-5" dirty="0" err="1">
                <a:solidFill>
                  <a:srgbClr val="1F497D"/>
                </a:solidFill>
                <a:latin typeface="Tahoma"/>
                <a:cs typeface="Tahoma"/>
              </a:rPr>
              <a:t>Bhomik</a:t>
            </a:r>
            <a:r>
              <a:rPr lang="en-US" sz="900" i="1" spc="-5" dirty="0">
                <a:solidFill>
                  <a:srgbClr val="1F497D"/>
                </a:solidFill>
                <a:latin typeface="Tahoma"/>
                <a:cs typeface="Tahoma"/>
              </a:rPr>
              <a:t> </a:t>
            </a:r>
            <a:r>
              <a:rPr kumimoji="0" lang="en-US" sz="900" i="1" u="none" strike="noStrike" kern="1200" cap="none" spc="-5" normalizeH="0" baseline="0" noProof="0" dirty="0">
                <a:ln>
                  <a:noFill/>
                </a:ln>
                <a:solidFill>
                  <a:srgbClr val="1F497D"/>
                </a:solidFill>
                <a:effectLst/>
                <a:uLnTx/>
                <a:uFillTx/>
                <a:latin typeface="Tahoma"/>
                <a:ea typeface="+mn-ea"/>
                <a:cs typeface="Tahoma"/>
              </a:rPr>
              <a:t>Jain, Sahil Wadhwa KC </a:t>
            </a:r>
            <a:r>
              <a:rPr kumimoji="0" lang="en-US" sz="900" i="1" u="none" strike="noStrike" kern="1200" cap="none" spc="-5" normalizeH="0" baseline="0" noProof="0" dirty="0" err="1">
                <a:ln>
                  <a:noFill/>
                </a:ln>
                <a:solidFill>
                  <a:srgbClr val="1F497D"/>
                </a:solidFill>
                <a:effectLst/>
                <a:uLnTx/>
                <a:uFillTx/>
                <a:latin typeface="Tahoma"/>
                <a:ea typeface="+mn-ea"/>
                <a:cs typeface="Tahoma"/>
              </a:rPr>
              <a:t>Luk</a:t>
            </a:r>
            <a:r>
              <a:rPr lang="en-US" sz="900" i="1" spc="-5" dirty="0">
                <a:solidFill>
                  <a:srgbClr val="1F497D"/>
                </a:solidFill>
                <a:latin typeface="Tahoma"/>
                <a:cs typeface="Tahoma"/>
              </a:rPr>
              <a:t> (</a:t>
            </a:r>
            <a:r>
              <a:rPr lang="en-US" sz="900" i="1" spc="-5" dirty="0" err="1">
                <a:solidFill>
                  <a:srgbClr val="1F497D"/>
                </a:solidFill>
                <a:latin typeface="Tahoma"/>
                <a:cs typeface="Tahoma"/>
              </a:rPr>
              <a:t>Bsc</a:t>
            </a:r>
            <a:r>
              <a:rPr lang="en-US" sz="900" i="1" spc="-5" dirty="0">
                <a:solidFill>
                  <a:srgbClr val="1F497D"/>
                </a:solidFill>
                <a:latin typeface="Tahoma"/>
                <a:cs typeface="Tahoma"/>
              </a:rPr>
              <a:t> in Risk Management)</a:t>
            </a:r>
            <a:endParaRPr kumimoji="0" lang="en-US" sz="900" i="1" u="none" strike="noStrike" kern="1200" cap="none" spc="-5" normalizeH="0" baseline="0" noProof="0" dirty="0">
              <a:ln>
                <a:noFill/>
              </a:ln>
              <a:solidFill>
                <a:srgbClr val="1F497D"/>
              </a:solidFill>
              <a:effectLst/>
              <a:uLnTx/>
              <a:uFillTx/>
              <a:latin typeface="Tahoma"/>
              <a:ea typeface="+mn-ea"/>
              <a:cs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 42">
            <a:extLst>
              <a:ext uri="{FF2B5EF4-FFF2-40B4-BE49-F238E27FC236}">
                <a16:creationId xmlns:a16="http://schemas.microsoft.com/office/drawing/2014/main" id="{1FF268B0-43CC-46B7-9BAB-07E90B5316B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692396" y="1366276"/>
            <a:ext cx="2870187" cy="1683460"/>
          </a:xfrm>
          <a:prstGeom prst="rect">
            <a:avLst/>
          </a:prstGeom>
        </p:spPr>
      </p:pic>
      <p:sp>
        <p:nvSpPr>
          <p:cNvPr id="71" name="object 4">
            <a:extLst>
              <a:ext uri="{FF2B5EF4-FFF2-40B4-BE49-F238E27FC236}">
                <a16:creationId xmlns:a16="http://schemas.microsoft.com/office/drawing/2014/main" id="{0158CCCA-9CFD-4D54-8F06-D72755F54D4F}"/>
              </a:ext>
            </a:extLst>
          </p:cNvPr>
          <p:cNvSpPr/>
          <p:nvPr/>
        </p:nvSpPr>
        <p:spPr>
          <a:xfrm>
            <a:off x="201037" y="5250730"/>
            <a:ext cx="6426924" cy="281680"/>
          </a:xfrm>
          <a:custGeom>
            <a:avLst/>
            <a:gdLst/>
            <a:ahLst/>
            <a:cxnLst/>
            <a:rect l="l" t="t" r="r" b="b"/>
            <a:pathLst>
              <a:path w="6730365" h="577850">
                <a:moveTo>
                  <a:pt x="0" y="577596"/>
                </a:moveTo>
                <a:lnTo>
                  <a:pt x="6729983" y="577596"/>
                </a:lnTo>
                <a:lnTo>
                  <a:pt x="6729983" y="0"/>
                </a:lnTo>
                <a:lnTo>
                  <a:pt x="0" y="0"/>
                </a:lnTo>
                <a:lnTo>
                  <a:pt x="0" y="577596"/>
                </a:lnTo>
                <a:close/>
              </a:path>
            </a:pathLst>
          </a:custGeom>
          <a:solidFill>
            <a:srgbClr val="F4F3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6" name="object 4">
            <a:extLst>
              <a:ext uri="{FF2B5EF4-FFF2-40B4-BE49-F238E27FC236}">
                <a16:creationId xmlns:a16="http://schemas.microsoft.com/office/drawing/2014/main" id="{694938C4-8725-4593-A8B3-73C1EB4F8F28}"/>
              </a:ext>
            </a:extLst>
          </p:cNvPr>
          <p:cNvSpPr/>
          <p:nvPr/>
        </p:nvSpPr>
        <p:spPr>
          <a:xfrm>
            <a:off x="165315" y="550973"/>
            <a:ext cx="6489295" cy="577850"/>
          </a:xfrm>
          <a:custGeom>
            <a:avLst/>
            <a:gdLst/>
            <a:ahLst/>
            <a:cxnLst/>
            <a:rect l="l" t="t" r="r" b="b"/>
            <a:pathLst>
              <a:path w="6730365" h="577850">
                <a:moveTo>
                  <a:pt x="0" y="577596"/>
                </a:moveTo>
                <a:lnTo>
                  <a:pt x="6729983" y="577596"/>
                </a:lnTo>
                <a:lnTo>
                  <a:pt x="6729983" y="0"/>
                </a:lnTo>
                <a:lnTo>
                  <a:pt x="0" y="0"/>
                </a:lnTo>
                <a:lnTo>
                  <a:pt x="0" y="577596"/>
                </a:lnTo>
                <a:close/>
              </a:path>
            </a:pathLst>
          </a:custGeom>
          <a:solidFill>
            <a:srgbClr val="F4F3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 name="object 2"/>
          <p:cNvSpPr txBox="1"/>
          <p:nvPr/>
        </p:nvSpPr>
        <p:spPr>
          <a:xfrm>
            <a:off x="5736335" y="9440819"/>
            <a:ext cx="657860" cy="275590"/>
          </a:xfrm>
          <a:prstGeom prst="rect">
            <a:avLst/>
          </a:prstGeom>
        </p:spPr>
        <p:txBody>
          <a:bodyPr vert="horz" wrap="square" lIns="0" tIns="0" rIns="0" bIns="0" rtlCol="0">
            <a:spAutoFit/>
          </a:bodyPr>
          <a:lstStyle/>
          <a:p>
            <a:pPr marL="0" marR="0" lvl="0" indent="46990" algn="l" defTabSz="914400" rtl="0" eaLnBrk="1" fontAlgn="auto" latinLnBrk="0" hangingPunct="1">
              <a:lnSpc>
                <a:spcPct val="100000"/>
              </a:lnSpc>
              <a:spcBef>
                <a:spcPts val="0"/>
              </a:spcBef>
              <a:spcAft>
                <a:spcPts val="0"/>
              </a:spcAft>
              <a:buClrTx/>
              <a:buSzTx/>
              <a:buFontTx/>
              <a:buNone/>
              <a:tabLst/>
              <a:defRPr/>
            </a:pPr>
            <a:r>
              <a:rPr kumimoji="0" sz="600" b="0" i="0" u="none" strike="noStrike" kern="1200" cap="none" spc="-5" normalizeH="0" baseline="0" noProof="0" dirty="0">
                <a:ln>
                  <a:noFill/>
                </a:ln>
                <a:solidFill>
                  <a:srgbClr val="333333"/>
                </a:solidFill>
                <a:effectLst/>
                <a:uLnTx/>
                <a:uFillTx/>
                <a:latin typeface="Tahoma"/>
                <a:ea typeface="+mn-ea"/>
                <a:cs typeface="Tahoma"/>
              </a:rPr>
              <a:t>confidentiel </a:t>
            </a:r>
            <a:r>
              <a:rPr kumimoji="0" sz="900" b="0" i="0" u="none" strike="noStrike" kern="1200" cap="none" spc="0" normalizeH="0" baseline="0" noProof="0" dirty="0">
                <a:ln>
                  <a:noFill/>
                </a:ln>
                <a:solidFill>
                  <a:srgbClr val="333333"/>
                </a:solidFill>
                <a:effectLst/>
                <a:uLnTx/>
                <a:uFillTx/>
                <a:latin typeface="Tahoma"/>
                <a:ea typeface="+mn-ea"/>
                <a:cs typeface="Tahoma"/>
              </a:rPr>
              <a:t>| </a:t>
            </a:r>
            <a:r>
              <a:rPr kumimoji="0" sz="900" b="0" i="0" u="none" strike="noStrike" kern="1200" cap="none" spc="-5" normalizeH="0" baseline="0" noProof="0" dirty="0">
                <a:ln>
                  <a:noFill/>
                </a:ln>
                <a:solidFill>
                  <a:srgbClr val="502F78"/>
                </a:solidFill>
                <a:effectLst/>
                <a:uLnTx/>
                <a:uFillTx/>
                <a:latin typeface="Tahoma"/>
                <a:ea typeface="+mn-ea"/>
                <a:cs typeface="Tahoma"/>
              </a:rPr>
              <a:t>©  </a:t>
            </a:r>
            <a:r>
              <a:rPr kumimoji="0" sz="900" b="0" i="0" u="none" strike="noStrike" kern="1200" cap="none" spc="5" normalizeH="0" baseline="0" noProof="0" dirty="0">
                <a:ln>
                  <a:noFill/>
                </a:ln>
                <a:solidFill>
                  <a:srgbClr val="502F78"/>
                </a:solidFill>
                <a:effectLst/>
                <a:uLnTx/>
                <a:uFillTx/>
                <a:latin typeface="Tahoma"/>
                <a:ea typeface="+mn-ea"/>
                <a:cs typeface="Tahoma"/>
              </a:rPr>
              <a:t>W</a:t>
            </a:r>
            <a:r>
              <a:rPr kumimoji="0" sz="900" b="0" i="0" u="none" strike="noStrike" kern="1200" cap="none" spc="-5" normalizeH="0" baseline="0" noProof="0" dirty="0">
                <a:ln>
                  <a:noFill/>
                </a:ln>
                <a:solidFill>
                  <a:srgbClr val="502F78"/>
                </a:solidFill>
                <a:effectLst/>
                <a:uLnTx/>
                <a:uFillTx/>
                <a:latin typeface="Tahoma"/>
                <a:ea typeface="+mn-ea"/>
                <a:cs typeface="Tahoma"/>
              </a:rPr>
              <a:t>AV</a:t>
            </a:r>
            <a:r>
              <a:rPr kumimoji="0" sz="900" b="0" i="0" u="none" strike="noStrike" kern="1200" cap="none" spc="0" normalizeH="0" baseline="0" noProof="0" dirty="0">
                <a:ln>
                  <a:noFill/>
                </a:ln>
                <a:solidFill>
                  <a:srgbClr val="502F78"/>
                </a:solidFill>
                <a:effectLst/>
                <a:uLnTx/>
                <a:uFillTx/>
                <a:latin typeface="Tahoma"/>
                <a:ea typeface="+mn-ea"/>
                <a:cs typeface="Tahoma"/>
              </a:rPr>
              <a:t>ESTONE</a:t>
            </a:r>
            <a:endParaRPr kumimoji="0" sz="900" b="0" i="0" u="none" strike="noStrike" kern="1200" cap="none" spc="0" normalizeH="0" baseline="0" noProof="0" dirty="0">
              <a:ln>
                <a:noFill/>
              </a:ln>
              <a:solidFill>
                <a:prstClr val="black"/>
              </a:solidFill>
              <a:effectLst/>
              <a:uLnTx/>
              <a:uFillTx/>
              <a:latin typeface="Tahoma"/>
              <a:ea typeface="+mn-ea"/>
              <a:cs typeface="Tahoma"/>
            </a:endParaRPr>
          </a:p>
        </p:txBody>
      </p:sp>
      <p:sp>
        <p:nvSpPr>
          <p:cNvPr id="6" name="object 6"/>
          <p:cNvSpPr/>
          <p:nvPr/>
        </p:nvSpPr>
        <p:spPr>
          <a:xfrm flipV="1">
            <a:off x="5334000" y="3201555"/>
            <a:ext cx="1364616" cy="45719"/>
          </a:xfrm>
          <a:custGeom>
            <a:avLst/>
            <a:gdLst/>
            <a:ahLst/>
            <a:cxnLst/>
            <a:rect l="l" t="t" r="r" b="b"/>
            <a:pathLst>
              <a:path w="2339975">
                <a:moveTo>
                  <a:pt x="0" y="0"/>
                </a:moveTo>
                <a:lnTo>
                  <a:pt x="2339975" y="0"/>
                </a:lnTo>
              </a:path>
            </a:pathLst>
          </a:custGeom>
          <a:ln w="9144">
            <a:solidFill>
              <a:srgbClr val="33333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object 7"/>
          <p:cNvSpPr/>
          <p:nvPr/>
        </p:nvSpPr>
        <p:spPr>
          <a:xfrm>
            <a:off x="2842948" y="3226322"/>
            <a:ext cx="480769" cy="45719"/>
          </a:xfrm>
          <a:custGeom>
            <a:avLst/>
            <a:gdLst/>
            <a:ahLst/>
            <a:cxnLst/>
            <a:rect l="l" t="t" r="r" b="b"/>
            <a:pathLst>
              <a:path w="1320800">
                <a:moveTo>
                  <a:pt x="0" y="0"/>
                </a:moveTo>
                <a:lnTo>
                  <a:pt x="1320800" y="0"/>
                </a:lnTo>
              </a:path>
            </a:pathLst>
          </a:custGeom>
          <a:ln w="9144">
            <a:solidFill>
              <a:srgbClr val="33333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object 8"/>
          <p:cNvSpPr/>
          <p:nvPr/>
        </p:nvSpPr>
        <p:spPr>
          <a:xfrm>
            <a:off x="1367027" y="5608320"/>
            <a:ext cx="1986914" cy="0"/>
          </a:xfrm>
          <a:custGeom>
            <a:avLst/>
            <a:gdLst/>
            <a:ahLst/>
            <a:cxnLst/>
            <a:rect l="l" t="t" r="r" b="b"/>
            <a:pathLst>
              <a:path w="1986914">
                <a:moveTo>
                  <a:pt x="0" y="0"/>
                </a:moveTo>
                <a:lnTo>
                  <a:pt x="1986661" y="0"/>
                </a:lnTo>
              </a:path>
            </a:pathLst>
          </a:custGeom>
          <a:ln w="9144">
            <a:solidFill>
              <a:srgbClr val="33333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9" name="object 9"/>
          <p:cNvSpPr txBox="1"/>
          <p:nvPr/>
        </p:nvSpPr>
        <p:spPr>
          <a:xfrm>
            <a:off x="138175" y="3110231"/>
            <a:ext cx="2797808" cy="166071"/>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fr-FR" sz="1000" b="1" i="0" u="none" strike="noStrike" kern="1200" cap="none" spc="-10" normalizeH="0" baseline="0" noProof="0" dirty="0">
                <a:ln>
                  <a:noFill/>
                </a:ln>
                <a:solidFill>
                  <a:prstClr val="black"/>
                </a:solidFill>
                <a:effectLst/>
                <a:uLnTx/>
                <a:uFillTx/>
                <a:latin typeface="Tahoma"/>
                <a:ea typeface="+mn-ea"/>
                <a:cs typeface="Tahoma"/>
              </a:rPr>
              <a:t>DEMOCRATIZING START UP INVESTMENT</a:t>
            </a:r>
          </a:p>
        </p:txBody>
      </p:sp>
      <p:sp>
        <p:nvSpPr>
          <p:cNvPr id="10" name="object 10"/>
          <p:cNvSpPr txBox="1"/>
          <p:nvPr/>
        </p:nvSpPr>
        <p:spPr>
          <a:xfrm>
            <a:off x="3692396" y="3110229"/>
            <a:ext cx="2249807" cy="166071"/>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fr-FR" sz="1000" b="1" i="0" u="none" strike="noStrike" kern="1200" cap="none" spc="-10" normalizeH="0" baseline="0" noProof="0" dirty="0">
                <a:ln>
                  <a:noFill/>
                </a:ln>
                <a:solidFill>
                  <a:prstClr val="black"/>
                </a:solidFill>
                <a:effectLst/>
                <a:uLnTx/>
                <a:uFillTx/>
                <a:latin typeface="Tahoma"/>
                <a:ea typeface="+mn-ea"/>
                <a:cs typeface="Tahoma"/>
              </a:rPr>
              <a:t>FOLLOW THE FOUNDERS</a:t>
            </a:r>
            <a:endParaRPr kumimoji="0" sz="1000" b="0" i="0" u="none" strike="noStrike" kern="1200" cap="none" spc="0" normalizeH="0" baseline="0" noProof="0" dirty="0">
              <a:ln>
                <a:noFill/>
              </a:ln>
              <a:solidFill>
                <a:prstClr val="black"/>
              </a:solidFill>
              <a:effectLst/>
              <a:uLnTx/>
              <a:uFillTx/>
              <a:latin typeface="Tahoma"/>
              <a:ea typeface="+mn-ea"/>
              <a:cs typeface="Tahoma"/>
            </a:endParaRPr>
          </a:p>
        </p:txBody>
      </p:sp>
      <p:sp>
        <p:nvSpPr>
          <p:cNvPr id="11" name="object 11"/>
          <p:cNvSpPr txBox="1"/>
          <p:nvPr/>
        </p:nvSpPr>
        <p:spPr>
          <a:xfrm>
            <a:off x="258876" y="5769550"/>
            <a:ext cx="3051175" cy="2435923"/>
          </a:xfrm>
          <a:prstGeom prst="rect">
            <a:avLst/>
          </a:prstGeom>
        </p:spPr>
        <p:txBody>
          <a:bodyPr vert="horz" wrap="square" lIns="0" tIns="12065" rIns="0" bIns="0" rtlCol="0">
            <a:spAutoFit/>
          </a:bodyPr>
          <a:lstStyle/>
          <a:p>
            <a:pPr marL="184785" marR="5080" lvl="0" indent="-172085" algn="just" defTabSz="914400" rtl="0" eaLnBrk="1" fontAlgn="auto" latinLnBrk="0" hangingPunct="1">
              <a:lnSpc>
                <a:spcPct val="100000"/>
              </a:lnSpc>
              <a:spcBef>
                <a:spcPts val="95"/>
              </a:spcBef>
              <a:spcAft>
                <a:spcPts val="0"/>
              </a:spcAft>
              <a:buClrTx/>
              <a:buSzTx/>
              <a:buFont typeface="Wingdings"/>
              <a:buChar char=""/>
              <a:tabLst>
                <a:tab pos="185420" algn="l"/>
              </a:tabLst>
              <a:defRPr/>
            </a:pPr>
            <a:r>
              <a:rPr kumimoji="0" lang="en-GB" sz="1000" b="1" i="0" u="none" strike="noStrike" kern="1200" cap="none" spc="-10" normalizeH="0" baseline="0" noProof="0" dirty="0">
                <a:ln>
                  <a:noFill/>
                </a:ln>
                <a:solidFill>
                  <a:srgbClr val="1F497D"/>
                </a:solidFill>
                <a:effectLst/>
                <a:uLnTx/>
                <a:uFillTx/>
                <a:latin typeface="Tahoma"/>
                <a:ea typeface="+mn-ea"/>
                <a:cs typeface="Tahoma"/>
              </a:rPr>
              <a:t>Helix </a:t>
            </a:r>
            <a:r>
              <a:rPr lang="en-GB" sz="1000" b="1" spc="-10" dirty="0">
                <a:solidFill>
                  <a:srgbClr val="1F497D"/>
                </a:solidFill>
                <a:latin typeface="Tahoma"/>
                <a:cs typeface="Tahoma"/>
              </a:rPr>
              <a:t>Accelerator</a:t>
            </a:r>
            <a:r>
              <a:rPr kumimoji="0" lang="en-GB" sz="1000" b="1" i="0" u="none" strike="noStrike" kern="1200" cap="none" spc="-10" normalizeH="0" baseline="0" noProof="0" dirty="0">
                <a:ln>
                  <a:noFill/>
                </a:ln>
                <a:solidFill>
                  <a:srgbClr val="1F497D"/>
                </a:solidFill>
                <a:effectLst/>
                <a:uLnTx/>
                <a:uFillTx/>
                <a:latin typeface="Tahoma"/>
                <a:ea typeface="+mn-ea"/>
                <a:cs typeface="Tahoma"/>
              </a:rPr>
              <a:t> </a:t>
            </a:r>
            <a:r>
              <a:rPr kumimoji="0" lang="en-GB" sz="1000" b="0" i="0" u="none" strike="noStrike" kern="1200" cap="none" spc="-10" normalizeH="0" baseline="0" noProof="0" dirty="0">
                <a:ln>
                  <a:noFill/>
                </a:ln>
                <a:solidFill>
                  <a:srgbClr val="5F5F5F"/>
                </a:solidFill>
                <a:effectLst/>
                <a:uLnTx/>
                <a:uFillTx/>
                <a:latin typeface="Tahoma"/>
                <a:ea typeface="+mn-ea"/>
                <a:cs typeface="Tahoma"/>
              </a:rPr>
              <a:t>is a </a:t>
            </a:r>
            <a:r>
              <a:rPr kumimoji="0" lang="en-GB" sz="1000" b="1" i="0" u="none" strike="noStrike" kern="1200" cap="none" spc="-10" normalizeH="0" baseline="0" noProof="0" dirty="0">
                <a:ln>
                  <a:noFill/>
                </a:ln>
                <a:solidFill>
                  <a:srgbClr val="1F497D"/>
                </a:solidFill>
                <a:effectLst/>
                <a:uLnTx/>
                <a:uFillTx/>
                <a:latin typeface="Tahoma"/>
                <a:ea typeface="+mn-ea"/>
                <a:cs typeface="Tahoma"/>
              </a:rPr>
              <a:t>coworking space </a:t>
            </a:r>
            <a:r>
              <a:rPr kumimoji="0" lang="en-GB" sz="1000" b="0" i="0" u="none" strike="noStrike" kern="1200" cap="none" spc="-10" normalizeH="0" baseline="0" noProof="0" dirty="0">
                <a:ln>
                  <a:noFill/>
                </a:ln>
                <a:solidFill>
                  <a:srgbClr val="5F5F5F"/>
                </a:solidFill>
                <a:effectLst/>
                <a:uLnTx/>
                <a:uFillTx/>
                <a:latin typeface="Tahoma"/>
                <a:ea typeface="+mn-ea"/>
                <a:cs typeface="Tahoma"/>
              </a:rPr>
              <a:t>run by </a:t>
            </a:r>
            <a:r>
              <a:rPr kumimoji="0" lang="en-GB" sz="1000" b="1" i="0" u="none" strike="noStrike" kern="1200" cap="none" spc="-10" normalizeH="0" baseline="0" noProof="0" dirty="0">
                <a:ln>
                  <a:noFill/>
                </a:ln>
                <a:solidFill>
                  <a:srgbClr val="1F497D"/>
                </a:solidFill>
                <a:effectLst/>
                <a:uLnTx/>
                <a:uFillTx/>
                <a:latin typeface="Tahoma"/>
                <a:ea typeface="+mn-ea"/>
                <a:cs typeface="Tahoma"/>
              </a:rPr>
              <a:t>Mark Cheng </a:t>
            </a:r>
            <a:r>
              <a:rPr kumimoji="0" lang="en-GB" sz="1000" b="0" i="0" u="none" strike="noStrike" kern="1200" cap="none" spc="-10" normalizeH="0" baseline="0" noProof="0" dirty="0">
                <a:ln>
                  <a:noFill/>
                </a:ln>
                <a:solidFill>
                  <a:srgbClr val="5F5F5F"/>
                </a:solidFill>
                <a:effectLst/>
                <a:uLnTx/>
                <a:uFillTx/>
                <a:latin typeface="Tahoma"/>
                <a:ea typeface="+mn-ea"/>
                <a:cs typeface="Tahoma"/>
              </a:rPr>
              <a:t>in Hong Kong within </a:t>
            </a:r>
            <a:r>
              <a:rPr kumimoji="0" lang="en-GB" sz="1000" b="1" i="0" u="none" strike="noStrike" kern="1200" cap="none" spc="-10" normalizeH="0" baseline="0" noProof="0" dirty="0">
                <a:ln>
                  <a:noFill/>
                </a:ln>
                <a:solidFill>
                  <a:srgbClr val="1F497D"/>
                </a:solidFill>
                <a:effectLst/>
                <a:uLnTx/>
                <a:uFillTx/>
                <a:latin typeface="Tahoma"/>
                <a:ea typeface="+mn-ea"/>
                <a:cs typeface="Tahoma"/>
              </a:rPr>
              <a:t>Mind Fund</a:t>
            </a:r>
            <a:r>
              <a:rPr kumimoji="0" lang="en-GB" sz="1000" b="0" i="0" u="none" strike="noStrike" kern="1200" cap="none" spc="-10" normalizeH="0" baseline="0" noProof="0" dirty="0">
                <a:ln>
                  <a:noFill/>
                </a:ln>
                <a:solidFill>
                  <a:srgbClr val="1F497D"/>
                </a:solidFill>
                <a:effectLst/>
                <a:uLnTx/>
                <a:uFillTx/>
                <a:latin typeface="Tahoma"/>
                <a:ea typeface="+mn-ea"/>
                <a:cs typeface="Tahoma"/>
              </a:rPr>
              <a:t>, </a:t>
            </a:r>
            <a:r>
              <a:rPr kumimoji="0" lang="en-GB" sz="1000" b="0" i="0" u="none" strike="noStrike" kern="1200" cap="none" spc="-10" normalizeH="0" baseline="0" noProof="0" dirty="0">
                <a:ln>
                  <a:noFill/>
                </a:ln>
                <a:solidFill>
                  <a:srgbClr val="5F5F5F"/>
                </a:solidFill>
                <a:effectLst/>
                <a:uLnTx/>
                <a:uFillTx/>
                <a:latin typeface="Tahoma"/>
                <a:ea typeface="+mn-ea"/>
                <a:cs typeface="Tahoma"/>
              </a:rPr>
              <a:t>a venture capital company</a:t>
            </a:r>
          </a:p>
          <a:p>
            <a:pPr marL="184785" marR="5080" lvl="0" indent="-172085" algn="just" defTabSz="914400" rtl="0" eaLnBrk="1" fontAlgn="auto" latinLnBrk="0" hangingPunct="1">
              <a:lnSpc>
                <a:spcPct val="100000"/>
              </a:lnSpc>
              <a:spcBef>
                <a:spcPts val="95"/>
              </a:spcBef>
              <a:spcAft>
                <a:spcPts val="0"/>
              </a:spcAft>
              <a:buClrTx/>
              <a:buSzTx/>
              <a:buFont typeface="Wingdings"/>
              <a:buChar char=""/>
              <a:tabLst>
                <a:tab pos="185420" algn="l"/>
              </a:tabLst>
              <a:defRPr/>
            </a:pPr>
            <a:r>
              <a:rPr kumimoji="0" lang="en-GB" sz="1000" b="0" i="0" u="none" strike="noStrike" kern="1200" cap="none" spc="-10" normalizeH="0" baseline="0" noProof="0" dirty="0">
                <a:ln>
                  <a:noFill/>
                </a:ln>
                <a:solidFill>
                  <a:srgbClr val="5F5F5F"/>
                </a:solidFill>
                <a:effectLst/>
                <a:uLnTx/>
                <a:uFillTx/>
                <a:latin typeface="Tahoma"/>
                <a:ea typeface="+mn-ea"/>
                <a:cs typeface="Tahoma"/>
              </a:rPr>
              <a:t>Mind Fund partnered with </a:t>
            </a:r>
            <a:r>
              <a:rPr kumimoji="0" lang="en-GB" sz="1000" b="1" i="0" u="none" strike="noStrike" kern="1200" cap="none" spc="-10" normalizeH="0" baseline="0" noProof="0" dirty="0">
                <a:ln>
                  <a:noFill/>
                </a:ln>
                <a:solidFill>
                  <a:srgbClr val="1F497D"/>
                </a:solidFill>
                <a:effectLst/>
                <a:uLnTx/>
                <a:uFillTx/>
                <a:latin typeface="Tahoma"/>
                <a:ea typeface="+mn-ea"/>
                <a:cs typeface="Tahoma"/>
              </a:rPr>
              <a:t>Hedera </a:t>
            </a:r>
            <a:r>
              <a:rPr kumimoji="0" lang="en-GB" sz="1000" b="1" i="0" u="none" strike="noStrike" kern="1200" cap="none" spc="-10" normalizeH="0" baseline="0" noProof="0" dirty="0" err="1">
                <a:ln>
                  <a:noFill/>
                </a:ln>
                <a:solidFill>
                  <a:srgbClr val="1F497D"/>
                </a:solidFill>
                <a:effectLst/>
                <a:uLnTx/>
                <a:uFillTx/>
                <a:latin typeface="Tahoma"/>
                <a:ea typeface="+mn-ea"/>
                <a:cs typeface="Tahoma"/>
              </a:rPr>
              <a:t>Hashgraph</a:t>
            </a:r>
            <a:r>
              <a:rPr kumimoji="0" lang="en-GB" sz="1000" b="0" i="0" u="none" strike="noStrike" kern="1200" cap="none" spc="-10" normalizeH="0" baseline="0" noProof="0" dirty="0">
                <a:ln>
                  <a:noFill/>
                </a:ln>
                <a:solidFill>
                  <a:srgbClr val="5F5F5F"/>
                </a:solidFill>
                <a:effectLst/>
                <a:uLnTx/>
                <a:uFillTx/>
                <a:latin typeface="Tahoma"/>
                <a:ea typeface="+mn-ea"/>
                <a:cs typeface="Tahoma"/>
              </a:rPr>
              <a:t>, a </a:t>
            </a:r>
            <a:r>
              <a:rPr kumimoji="0" lang="en-GB" sz="1000" b="1" i="0" u="none" strike="noStrike" kern="1200" cap="none" spc="-10" normalizeH="0" baseline="0" noProof="0" dirty="0">
                <a:ln>
                  <a:noFill/>
                </a:ln>
                <a:solidFill>
                  <a:srgbClr val="1F497D"/>
                </a:solidFill>
                <a:effectLst/>
                <a:uLnTx/>
                <a:uFillTx/>
                <a:latin typeface="Tahoma"/>
                <a:ea typeface="+mn-ea"/>
                <a:cs typeface="Tahoma"/>
              </a:rPr>
              <a:t>new</a:t>
            </a:r>
            <a:r>
              <a:rPr kumimoji="0" lang="en-GB" sz="1000" b="0" i="0" u="none" strike="noStrike" kern="1200" cap="none" spc="-10" normalizeH="0" baseline="0" noProof="0" dirty="0">
                <a:ln>
                  <a:noFill/>
                </a:ln>
                <a:solidFill>
                  <a:srgbClr val="5F5F5F"/>
                </a:solidFill>
                <a:effectLst/>
                <a:uLnTx/>
                <a:uFillTx/>
                <a:latin typeface="Tahoma"/>
                <a:ea typeface="+mn-ea"/>
                <a:cs typeface="Tahoma"/>
              </a:rPr>
              <a:t> </a:t>
            </a:r>
            <a:r>
              <a:rPr kumimoji="0" lang="en-GB" sz="1000" b="1" i="0" u="none" strike="noStrike" kern="1200" cap="none" spc="-10" normalizeH="0" baseline="0" noProof="0" dirty="0">
                <a:ln>
                  <a:noFill/>
                </a:ln>
                <a:solidFill>
                  <a:srgbClr val="1F497D"/>
                </a:solidFill>
                <a:effectLst/>
                <a:uLnTx/>
                <a:uFillTx/>
                <a:latin typeface="Tahoma"/>
                <a:ea typeface="+mn-ea"/>
                <a:cs typeface="Tahoma"/>
              </a:rPr>
              <a:t>blockchain protocol </a:t>
            </a:r>
            <a:r>
              <a:rPr kumimoji="0" lang="en-GB" sz="1000" b="0" i="0" u="none" strike="noStrike" kern="1200" cap="none" spc="-10" normalizeH="0" baseline="0" noProof="0" dirty="0">
                <a:ln>
                  <a:noFill/>
                </a:ln>
                <a:solidFill>
                  <a:srgbClr val="5F5F5F"/>
                </a:solidFill>
                <a:effectLst/>
                <a:uLnTx/>
                <a:uFillTx/>
                <a:latin typeface="Tahoma"/>
                <a:ea typeface="+mn-ea"/>
                <a:cs typeface="Tahoma"/>
              </a:rPr>
              <a:t>(www.hedera.com)</a:t>
            </a:r>
          </a:p>
          <a:p>
            <a:pPr marL="184785" marR="5080" lvl="0" indent="-172085" algn="just" defTabSz="914400" rtl="0" eaLnBrk="1" fontAlgn="auto" latinLnBrk="0" hangingPunct="1">
              <a:lnSpc>
                <a:spcPct val="100000"/>
              </a:lnSpc>
              <a:spcBef>
                <a:spcPts val="95"/>
              </a:spcBef>
              <a:spcAft>
                <a:spcPts val="0"/>
              </a:spcAft>
              <a:buClrTx/>
              <a:buSzTx/>
              <a:buFont typeface="Wingdings"/>
              <a:buChar char=""/>
              <a:tabLst>
                <a:tab pos="185420" algn="l"/>
              </a:tabLst>
              <a:defRPr/>
            </a:pPr>
            <a:r>
              <a:rPr kumimoji="0" lang="fr-FR" sz="1000" b="0" i="0" u="none" strike="noStrike" kern="1200" cap="none" spc="-10" normalizeH="0" baseline="0" noProof="0" dirty="0" err="1">
                <a:ln>
                  <a:noFill/>
                </a:ln>
                <a:solidFill>
                  <a:srgbClr val="5F5F5F"/>
                </a:solidFill>
                <a:effectLst/>
                <a:uLnTx/>
                <a:uFillTx/>
                <a:latin typeface="Tahoma"/>
                <a:ea typeface="+mn-ea"/>
                <a:cs typeface="Tahoma"/>
              </a:rPr>
              <a:t>Together</a:t>
            </a:r>
            <a:r>
              <a:rPr kumimoji="0" lang="fr-FR" sz="1000" b="0" i="0" u="none" strike="noStrike" kern="1200" cap="none" spc="-10" normalizeH="0" baseline="0" noProof="0" dirty="0">
                <a:ln>
                  <a:noFill/>
                </a:ln>
                <a:solidFill>
                  <a:srgbClr val="5F5F5F"/>
                </a:solidFill>
                <a:effectLst/>
                <a:uLnTx/>
                <a:uFillTx/>
                <a:latin typeface="Tahoma"/>
                <a:ea typeface="+mn-ea"/>
                <a:cs typeface="Tahoma"/>
              </a:rPr>
              <a:t>, Hedera and </a:t>
            </a:r>
            <a:r>
              <a:rPr kumimoji="0" lang="fr-FR" sz="1000" b="0" i="0" u="none" strike="noStrike" kern="1200" cap="none" spc="-10" normalizeH="0" baseline="0" noProof="0" dirty="0" err="1">
                <a:ln>
                  <a:noFill/>
                </a:ln>
                <a:solidFill>
                  <a:srgbClr val="5F5F5F"/>
                </a:solidFill>
                <a:effectLst/>
                <a:uLnTx/>
                <a:uFillTx/>
                <a:latin typeface="Tahoma"/>
                <a:ea typeface="+mn-ea"/>
                <a:cs typeface="Tahoma"/>
              </a:rPr>
              <a:t>Mind</a:t>
            </a:r>
            <a:r>
              <a:rPr kumimoji="0" lang="fr-FR" sz="1000" b="0" i="0" u="none" strike="noStrike" kern="1200" cap="none" spc="-10" normalizeH="0" baseline="0" noProof="0" dirty="0">
                <a:ln>
                  <a:noFill/>
                </a:ln>
                <a:solidFill>
                  <a:srgbClr val="5F5F5F"/>
                </a:solidFill>
                <a:effectLst/>
                <a:uLnTx/>
                <a:uFillTx/>
                <a:latin typeface="Tahoma"/>
                <a:ea typeface="+mn-ea"/>
                <a:cs typeface="Tahoma"/>
              </a:rPr>
              <a:t> </a:t>
            </a:r>
            <a:r>
              <a:rPr kumimoji="0" lang="fr-FR" sz="1000" b="0" i="0" u="none" strike="noStrike" kern="1200" cap="none" spc="-10" normalizeH="0" baseline="0" noProof="0" dirty="0" err="1">
                <a:ln>
                  <a:noFill/>
                </a:ln>
                <a:solidFill>
                  <a:srgbClr val="5F5F5F"/>
                </a:solidFill>
                <a:effectLst/>
                <a:uLnTx/>
                <a:uFillTx/>
                <a:latin typeface="Tahoma"/>
                <a:ea typeface="+mn-ea"/>
                <a:cs typeface="Tahoma"/>
              </a:rPr>
              <a:t>Fund</a:t>
            </a:r>
            <a:r>
              <a:rPr kumimoji="0" lang="fr-FR" sz="1000" b="0" i="0" u="none" strike="noStrike" kern="1200" cap="none" spc="-10" normalizeH="0" baseline="0" noProof="0" dirty="0">
                <a:ln>
                  <a:noFill/>
                </a:ln>
                <a:solidFill>
                  <a:srgbClr val="5F5F5F"/>
                </a:solidFill>
                <a:effectLst/>
                <a:uLnTx/>
                <a:uFillTx/>
                <a:latin typeface="Tahoma"/>
                <a:ea typeface="+mn-ea"/>
                <a:cs typeface="Tahoma"/>
              </a:rPr>
              <a:t> </a:t>
            </a:r>
            <a:r>
              <a:rPr kumimoji="0" lang="fr-FR" sz="1000" b="0" i="0" u="none" strike="noStrike" kern="1200" cap="none" spc="-10" normalizeH="0" baseline="0" noProof="0" dirty="0" err="1">
                <a:ln>
                  <a:noFill/>
                </a:ln>
                <a:solidFill>
                  <a:srgbClr val="5F5F5F"/>
                </a:solidFill>
                <a:effectLst/>
                <a:uLnTx/>
                <a:uFillTx/>
                <a:latin typeface="Tahoma"/>
                <a:ea typeface="+mn-ea"/>
                <a:cs typeface="Tahoma"/>
              </a:rPr>
              <a:t>established</a:t>
            </a:r>
            <a:r>
              <a:rPr kumimoji="0" lang="fr-FR" sz="1000" b="0" i="0" u="none" strike="noStrike" kern="1200" cap="none" spc="-10" normalizeH="0" baseline="0" noProof="0" dirty="0">
                <a:ln>
                  <a:noFill/>
                </a:ln>
                <a:solidFill>
                  <a:srgbClr val="5F5F5F"/>
                </a:solidFill>
                <a:effectLst/>
                <a:uLnTx/>
                <a:uFillTx/>
                <a:latin typeface="Tahoma"/>
                <a:ea typeface="+mn-ea"/>
                <a:cs typeface="Tahoma"/>
              </a:rPr>
              <a:t> </a:t>
            </a:r>
            <a:r>
              <a:rPr kumimoji="0" lang="fr-FR" sz="1000" b="1" i="0" u="none" strike="noStrike" kern="1200" cap="none" spc="-10" normalizeH="0" baseline="0" noProof="0" dirty="0">
                <a:ln>
                  <a:noFill/>
                </a:ln>
                <a:solidFill>
                  <a:srgbClr val="1F497D"/>
                </a:solidFill>
                <a:effectLst/>
                <a:uLnTx/>
                <a:uFillTx/>
                <a:latin typeface="Tahoma"/>
                <a:ea typeface="+mn-ea"/>
                <a:cs typeface="Tahoma"/>
              </a:rPr>
              <a:t>Helix</a:t>
            </a:r>
            <a:r>
              <a:rPr kumimoji="0" lang="fr-FR" sz="1000" b="0" i="0" u="none" strike="noStrike" kern="1200" cap="none" spc="-10" normalizeH="0" baseline="0" noProof="0" dirty="0">
                <a:ln>
                  <a:noFill/>
                </a:ln>
                <a:solidFill>
                  <a:srgbClr val="5F5F5F"/>
                </a:solidFill>
                <a:effectLst/>
                <a:uLnTx/>
                <a:uFillTx/>
                <a:latin typeface="Tahoma"/>
                <a:ea typeface="+mn-ea"/>
                <a:cs typeface="Tahoma"/>
              </a:rPr>
              <a:t>, a </a:t>
            </a:r>
            <a:r>
              <a:rPr kumimoji="0" lang="fr-FR" sz="1000" b="1" i="0" u="none" strike="noStrike" kern="1200" cap="none" spc="-10" normalizeH="0" baseline="0" noProof="0" dirty="0">
                <a:ln>
                  <a:noFill/>
                </a:ln>
                <a:solidFill>
                  <a:srgbClr val="1F497D"/>
                </a:solidFill>
                <a:effectLst/>
                <a:uLnTx/>
                <a:uFillTx/>
                <a:latin typeface="Tahoma"/>
                <a:ea typeface="+mn-ea"/>
                <a:cs typeface="Tahoma"/>
              </a:rPr>
              <a:t>startups </a:t>
            </a:r>
            <a:r>
              <a:rPr kumimoji="0" lang="fr-FR" sz="1000" b="1" i="0" u="none" strike="noStrike" kern="1200" cap="none" spc="-10" normalizeH="0" baseline="0" noProof="0" dirty="0" err="1">
                <a:ln>
                  <a:noFill/>
                </a:ln>
                <a:solidFill>
                  <a:srgbClr val="1F497D"/>
                </a:solidFill>
                <a:effectLst/>
                <a:uLnTx/>
                <a:uFillTx/>
                <a:latin typeface="Tahoma"/>
                <a:ea typeface="+mn-ea"/>
                <a:cs typeface="Tahoma"/>
              </a:rPr>
              <a:t>accelerator</a:t>
            </a:r>
            <a:r>
              <a:rPr kumimoji="0" lang="fr-FR" sz="1000" b="1" i="0" u="none" strike="noStrike" kern="1200" cap="none" spc="-10" normalizeH="0" baseline="0" noProof="0" dirty="0">
                <a:ln>
                  <a:noFill/>
                </a:ln>
                <a:solidFill>
                  <a:srgbClr val="1F497D"/>
                </a:solidFill>
                <a:effectLst/>
                <a:uLnTx/>
                <a:uFillTx/>
                <a:latin typeface="Tahoma"/>
                <a:ea typeface="+mn-ea"/>
                <a:cs typeface="Tahoma"/>
              </a:rPr>
              <a:t> program </a:t>
            </a:r>
            <a:r>
              <a:rPr kumimoji="0" lang="fr-FR" sz="1000" b="0" i="0" u="none" strike="noStrike" kern="1200" cap="none" spc="-10" normalizeH="0" baseline="0" noProof="0" dirty="0">
                <a:ln>
                  <a:noFill/>
                </a:ln>
                <a:solidFill>
                  <a:srgbClr val="5F5F5F"/>
                </a:solidFill>
                <a:effectLst/>
                <a:uLnTx/>
                <a:uFillTx/>
                <a:latin typeface="Tahoma"/>
                <a:ea typeface="+mn-ea"/>
                <a:cs typeface="Tahoma"/>
              </a:rPr>
              <a:t>in Hong Kong, </a:t>
            </a:r>
            <a:r>
              <a:rPr kumimoji="0" lang="fr-FR" sz="1000" b="0" i="0" u="none" strike="noStrike" kern="1200" cap="none" spc="-10" normalizeH="0" baseline="0" noProof="0" dirty="0" err="1">
                <a:ln>
                  <a:noFill/>
                </a:ln>
                <a:solidFill>
                  <a:srgbClr val="5F5F5F"/>
                </a:solidFill>
                <a:effectLst/>
                <a:uLnTx/>
                <a:uFillTx/>
                <a:latin typeface="Tahoma"/>
                <a:ea typeface="+mn-ea"/>
                <a:cs typeface="Tahoma"/>
              </a:rPr>
              <a:t>dedicated</a:t>
            </a:r>
            <a:r>
              <a:rPr kumimoji="0" lang="fr-FR" sz="1000" b="0" i="0" u="none" strike="noStrike" kern="1200" cap="none" spc="-10" normalizeH="0" baseline="0" noProof="0" dirty="0">
                <a:ln>
                  <a:noFill/>
                </a:ln>
                <a:solidFill>
                  <a:srgbClr val="5F5F5F"/>
                </a:solidFill>
                <a:effectLst/>
                <a:uLnTx/>
                <a:uFillTx/>
                <a:latin typeface="Tahoma"/>
                <a:ea typeface="+mn-ea"/>
                <a:cs typeface="Tahoma"/>
              </a:rPr>
              <a:t> to the </a:t>
            </a:r>
            <a:r>
              <a:rPr kumimoji="0" lang="fr-FR" sz="1000" b="0" i="0" u="none" strike="noStrike" kern="1200" cap="none" spc="-10" normalizeH="0" baseline="0" noProof="0" dirty="0" err="1">
                <a:ln>
                  <a:noFill/>
                </a:ln>
                <a:solidFill>
                  <a:srgbClr val="5F5F5F"/>
                </a:solidFill>
                <a:effectLst/>
                <a:uLnTx/>
                <a:uFillTx/>
                <a:latin typeface="Tahoma"/>
                <a:ea typeface="+mn-ea"/>
                <a:cs typeface="Tahoma"/>
              </a:rPr>
              <a:t>companies</a:t>
            </a:r>
            <a:r>
              <a:rPr kumimoji="0" lang="fr-FR" sz="1000" b="0" i="0" u="none" strike="noStrike" kern="1200" cap="none" spc="-10" normalizeH="0" baseline="0" noProof="0" dirty="0">
                <a:ln>
                  <a:noFill/>
                </a:ln>
                <a:solidFill>
                  <a:srgbClr val="5F5F5F"/>
                </a:solidFill>
                <a:effectLst/>
                <a:uLnTx/>
                <a:uFillTx/>
                <a:latin typeface="Tahoma"/>
                <a:ea typeface="+mn-ea"/>
                <a:cs typeface="Tahoma"/>
              </a:rPr>
              <a:t> building solutions on the </a:t>
            </a:r>
            <a:r>
              <a:rPr kumimoji="0" lang="fr-FR" sz="1000" b="1" i="0" u="none" strike="noStrike" kern="1200" cap="none" spc="-10" normalizeH="0" baseline="0" noProof="0" dirty="0">
                <a:ln>
                  <a:noFill/>
                </a:ln>
                <a:solidFill>
                  <a:srgbClr val="1F497D"/>
                </a:solidFill>
                <a:effectLst/>
                <a:uLnTx/>
                <a:uFillTx/>
                <a:latin typeface="Tahoma"/>
                <a:ea typeface="+mn-ea"/>
                <a:cs typeface="Tahoma"/>
              </a:rPr>
              <a:t>Hedera </a:t>
            </a:r>
            <a:r>
              <a:rPr kumimoji="0" lang="fr-FR" sz="1000" b="1" i="0" u="none" strike="noStrike" kern="1200" cap="none" spc="-10" normalizeH="0" baseline="0" noProof="0" dirty="0" err="1">
                <a:ln>
                  <a:noFill/>
                </a:ln>
                <a:solidFill>
                  <a:srgbClr val="1F497D"/>
                </a:solidFill>
                <a:effectLst/>
                <a:uLnTx/>
                <a:uFillTx/>
                <a:latin typeface="Tahoma"/>
                <a:ea typeface="+mn-ea"/>
                <a:cs typeface="Tahoma"/>
              </a:rPr>
              <a:t>Hashgraph</a:t>
            </a:r>
            <a:r>
              <a:rPr kumimoji="0" lang="fr-FR" sz="1000" b="1" i="0" u="none" strike="noStrike" kern="1200" cap="none" spc="-10" normalizeH="0" baseline="0" noProof="0" dirty="0">
                <a:ln>
                  <a:noFill/>
                </a:ln>
                <a:solidFill>
                  <a:srgbClr val="1F497D"/>
                </a:solidFill>
                <a:effectLst/>
                <a:uLnTx/>
                <a:uFillTx/>
                <a:latin typeface="Tahoma"/>
                <a:ea typeface="+mn-ea"/>
                <a:cs typeface="Tahoma"/>
              </a:rPr>
              <a:t> blockchain</a:t>
            </a:r>
            <a:endParaRPr kumimoji="0" lang="en-GB" sz="1000" b="1" i="0" u="none" strike="noStrike" kern="1200" cap="none" spc="-10" normalizeH="0" baseline="0" noProof="0" dirty="0">
              <a:ln>
                <a:noFill/>
              </a:ln>
              <a:solidFill>
                <a:srgbClr val="1F497D"/>
              </a:solidFill>
              <a:effectLst/>
              <a:uLnTx/>
              <a:uFillTx/>
              <a:latin typeface="Tahoma"/>
              <a:ea typeface="+mn-ea"/>
              <a:cs typeface="Tahoma"/>
            </a:endParaRPr>
          </a:p>
          <a:p>
            <a:pPr marL="184785" marR="5080" lvl="0" indent="-172085" algn="just" defTabSz="914400" rtl="0" eaLnBrk="1" fontAlgn="auto" latinLnBrk="0" hangingPunct="1">
              <a:lnSpc>
                <a:spcPct val="100000"/>
              </a:lnSpc>
              <a:spcBef>
                <a:spcPts val="95"/>
              </a:spcBef>
              <a:spcAft>
                <a:spcPts val="200"/>
              </a:spcAft>
              <a:buClrTx/>
              <a:buSzTx/>
              <a:buFont typeface="Wingdings"/>
              <a:buChar char=""/>
              <a:tabLst>
                <a:tab pos="185420" algn="l"/>
              </a:tabLst>
              <a:defRPr/>
            </a:pPr>
            <a:r>
              <a:rPr kumimoji="0" lang="en-GB" sz="1000" b="0" i="0" u="none" strike="noStrike" kern="1200" cap="none" spc="-10" normalizeH="0" baseline="0" noProof="0" dirty="0">
                <a:ln>
                  <a:noFill/>
                </a:ln>
                <a:solidFill>
                  <a:srgbClr val="5F5F5F"/>
                </a:solidFill>
                <a:effectLst/>
                <a:uLnTx/>
                <a:uFillTx/>
                <a:latin typeface="Tahoma"/>
                <a:ea typeface="+mn-ea"/>
                <a:cs typeface="Tahoma"/>
              </a:rPr>
              <a:t>More than </a:t>
            </a:r>
            <a:r>
              <a:rPr kumimoji="0" lang="en-GB" sz="1000" b="1" i="0" u="none" strike="noStrike" kern="1200" cap="none" spc="-10" normalizeH="0" baseline="0" noProof="0" dirty="0">
                <a:ln>
                  <a:noFill/>
                </a:ln>
                <a:solidFill>
                  <a:srgbClr val="1F497D"/>
                </a:solidFill>
                <a:effectLst/>
                <a:uLnTx/>
                <a:uFillTx/>
                <a:latin typeface="Tahoma"/>
                <a:ea typeface="+mn-ea"/>
                <a:cs typeface="Tahoma"/>
              </a:rPr>
              <a:t>10 </a:t>
            </a:r>
            <a:r>
              <a:rPr kumimoji="0" lang="en-GB" sz="1000" b="1" i="0" u="none" strike="noStrike" kern="1200" cap="none" spc="-10" normalizeH="0" baseline="0" noProof="0" dirty="0" err="1">
                <a:ln>
                  <a:noFill/>
                </a:ln>
                <a:solidFill>
                  <a:srgbClr val="1F497D"/>
                </a:solidFill>
                <a:effectLst/>
                <a:uLnTx/>
                <a:uFillTx/>
                <a:latin typeface="Tahoma"/>
                <a:ea typeface="+mn-ea"/>
                <a:cs typeface="Tahoma"/>
              </a:rPr>
              <a:t>startups</a:t>
            </a:r>
            <a:r>
              <a:rPr kumimoji="0" lang="en-GB" sz="1000" b="1" i="0" u="none" strike="noStrike" kern="1200" cap="none" spc="-10" normalizeH="0" baseline="0" noProof="0" dirty="0">
                <a:ln>
                  <a:noFill/>
                </a:ln>
                <a:solidFill>
                  <a:srgbClr val="1F497D"/>
                </a:solidFill>
                <a:effectLst/>
                <a:uLnTx/>
                <a:uFillTx/>
                <a:latin typeface="Tahoma"/>
                <a:ea typeface="+mn-ea"/>
                <a:cs typeface="Tahoma"/>
              </a:rPr>
              <a:t> </a:t>
            </a:r>
            <a:r>
              <a:rPr kumimoji="0" lang="en-GB" sz="1000" b="0" i="0" u="none" strike="noStrike" kern="1200" cap="none" spc="-10" normalizeH="0" baseline="0" noProof="0" dirty="0">
                <a:ln>
                  <a:noFill/>
                </a:ln>
                <a:solidFill>
                  <a:srgbClr val="5F5F5F"/>
                </a:solidFill>
                <a:effectLst/>
                <a:uLnTx/>
                <a:uFillTx/>
                <a:latin typeface="Tahoma"/>
                <a:ea typeface="+mn-ea"/>
                <a:cs typeface="Tahoma"/>
              </a:rPr>
              <a:t>has been chosen to be incubated through Hedera Global Hackathon</a:t>
            </a:r>
          </a:p>
          <a:p>
            <a:pPr marL="641985" marR="5080" lvl="1" indent="-172085" algn="just" defTabSz="914400" rtl="0" eaLnBrk="1" fontAlgn="auto" latinLnBrk="0" hangingPunct="1">
              <a:lnSpc>
                <a:spcPct val="100000"/>
              </a:lnSpc>
              <a:spcBef>
                <a:spcPts val="300"/>
              </a:spcBef>
              <a:spcAft>
                <a:spcPts val="0"/>
              </a:spcAft>
              <a:buClrTx/>
              <a:buSzTx/>
              <a:buFont typeface="Wingdings" panose="05000000000000000000" pitchFamily="2" charset="2"/>
              <a:buChar char="Ø"/>
              <a:tabLst>
                <a:tab pos="185420" algn="l"/>
              </a:tabLst>
              <a:defRPr/>
            </a:pPr>
            <a:r>
              <a:rPr kumimoji="0" lang="en-GB" sz="1000" b="1" i="0" u="none" strike="noStrike" kern="1200" cap="none" spc="-10" normalizeH="0" baseline="0" noProof="0" dirty="0">
                <a:ln>
                  <a:noFill/>
                </a:ln>
                <a:solidFill>
                  <a:srgbClr val="1F497D"/>
                </a:solidFill>
                <a:effectLst/>
                <a:uLnTx/>
                <a:uFillTx/>
                <a:latin typeface="Tahoma"/>
                <a:ea typeface="+mn-ea"/>
                <a:cs typeface="Tahoma"/>
              </a:rPr>
              <a:t>HKUST MBA FinTech club </a:t>
            </a:r>
            <a:r>
              <a:rPr kumimoji="0" lang="en-GB" sz="1000" b="0" i="0" u="none" strike="noStrike" kern="1200" cap="none" spc="-10" normalizeH="0" baseline="0" noProof="0" dirty="0">
                <a:ln>
                  <a:noFill/>
                </a:ln>
                <a:solidFill>
                  <a:prstClr val="black">
                    <a:lumMod val="65000"/>
                    <a:lumOff val="35000"/>
                  </a:prstClr>
                </a:solidFill>
                <a:effectLst/>
                <a:uLnTx/>
                <a:uFillTx/>
                <a:latin typeface="Tahoma"/>
                <a:ea typeface="+mn-ea"/>
                <a:cs typeface="Tahoma"/>
              </a:rPr>
              <a:t>will provide to Helix</a:t>
            </a:r>
            <a:r>
              <a:rPr kumimoji="0" lang="en-GB" sz="1000" b="1" i="0" u="none" strike="noStrike" kern="1200" cap="none" spc="-10" normalizeH="0" baseline="0" noProof="0" dirty="0">
                <a:ln>
                  <a:noFill/>
                </a:ln>
                <a:solidFill>
                  <a:srgbClr val="1F497D"/>
                </a:solidFill>
                <a:effectLst/>
                <a:uLnTx/>
                <a:uFillTx/>
                <a:latin typeface="Tahoma"/>
                <a:ea typeface="+mn-ea"/>
                <a:cs typeface="Tahoma"/>
              </a:rPr>
              <a:t> mentorship support </a:t>
            </a:r>
            <a:r>
              <a:rPr kumimoji="0" lang="en-GB" sz="1000" b="0" i="0" u="none" strike="noStrike" kern="1200" cap="none" spc="-10" normalizeH="0" baseline="0" noProof="0" dirty="0">
                <a:ln>
                  <a:noFill/>
                </a:ln>
                <a:solidFill>
                  <a:prstClr val="black">
                    <a:lumMod val="65000"/>
                    <a:lumOff val="35000"/>
                  </a:prstClr>
                </a:solidFill>
                <a:effectLst/>
                <a:uLnTx/>
                <a:uFillTx/>
                <a:latin typeface="Tahoma"/>
                <a:ea typeface="+mn-ea"/>
                <a:cs typeface="Tahoma"/>
              </a:rPr>
              <a:t>for Hedera developers</a:t>
            </a:r>
          </a:p>
          <a:p>
            <a:pPr marL="184785" marR="5080" lvl="0" indent="-172085" algn="just" defTabSz="914400" rtl="0" eaLnBrk="1" fontAlgn="auto" latinLnBrk="0" hangingPunct="1">
              <a:lnSpc>
                <a:spcPct val="100000"/>
              </a:lnSpc>
              <a:spcBef>
                <a:spcPts val="95"/>
              </a:spcBef>
              <a:spcAft>
                <a:spcPts val="0"/>
              </a:spcAft>
              <a:buClrTx/>
              <a:buSzTx/>
              <a:buFont typeface="Wingdings"/>
              <a:buChar char=""/>
              <a:tabLst>
                <a:tab pos="185420" algn="l"/>
              </a:tabLst>
              <a:defRPr/>
            </a:pPr>
            <a:endParaRPr kumimoji="0" lang="en-GB" sz="1000" b="0" i="0" u="none" strike="noStrike" kern="1200" cap="none" spc="-10" normalizeH="0" baseline="0" noProof="0" dirty="0">
              <a:ln>
                <a:noFill/>
              </a:ln>
              <a:solidFill>
                <a:srgbClr val="5F5F5F"/>
              </a:solidFill>
              <a:effectLst/>
              <a:uLnTx/>
              <a:uFillTx/>
              <a:latin typeface="Tahoma"/>
              <a:ea typeface="+mn-ea"/>
              <a:cs typeface="Tahoma"/>
            </a:endParaRPr>
          </a:p>
        </p:txBody>
      </p:sp>
      <p:sp>
        <p:nvSpPr>
          <p:cNvPr id="12" name="object 12"/>
          <p:cNvSpPr/>
          <p:nvPr/>
        </p:nvSpPr>
        <p:spPr>
          <a:xfrm>
            <a:off x="3164585" y="4894326"/>
            <a:ext cx="528955" cy="0"/>
          </a:xfrm>
          <a:custGeom>
            <a:avLst/>
            <a:gdLst/>
            <a:ahLst/>
            <a:cxnLst/>
            <a:rect l="l" t="t" r="r" b="b"/>
            <a:pathLst>
              <a:path w="528954">
                <a:moveTo>
                  <a:pt x="0" y="0"/>
                </a:moveTo>
                <a:lnTo>
                  <a:pt x="528954" y="0"/>
                </a:lnTo>
              </a:path>
            </a:pathLst>
          </a:custGeom>
          <a:ln w="38100">
            <a:solidFill>
              <a:srgbClr val="92848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object 14"/>
          <p:cNvSpPr txBox="1"/>
          <p:nvPr/>
        </p:nvSpPr>
        <p:spPr>
          <a:xfrm>
            <a:off x="216204" y="4610226"/>
            <a:ext cx="6177991" cy="1349728"/>
          </a:xfrm>
          <a:prstGeom prst="rect">
            <a:avLst/>
          </a:prstGeom>
        </p:spPr>
        <p:txBody>
          <a:bodyPr vert="horz" wrap="square" lIns="0" tIns="13335" rIns="0" bIns="0" rtlCol="0">
            <a:spAutoFit/>
          </a:bodyPr>
          <a:lstStyle/>
          <a:p>
            <a:pPr marL="5306695" marR="5080" lvl="0" indent="53340" algn="r" defTabSz="914400" rtl="0" eaLnBrk="1" fontAlgn="auto" latinLnBrk="0" hangingPunct="1">
              <a:lnSpc>
                <a:spcPct val="100000"/>
              </a:lnSpc>
              <a:spcBef>
                <a:spcPts val="105"/>
              </a:spcBef>
              <a:spcAft>
                <a:spcPts val="0"/>
              </a:spcAft>
              <a:buClrTx/>
              <a:buSzTx/>
              <a:buFontTx/>
              <a:buNone/>
              <a:tabLst/>
              <a:defRPr/>
            </a:pPr>
            <a:endParaRPr kumimoji="0" lang="fr-FR" sz="800" b="1" i="0" u="none" strike="noStrike" kern="1200" cap="none" spc="0" normalizeH="0" baseline="0" noProof="0" dirty="0">
              <a:ln>
                <a:noFill/>
              </a:ln>
              <a:solidFill>
                <a:srgbClr val="181818"/>
              </a:solidFill>
              <a:effectLst/>
              <a:uLnTx/>
              <a:uFillTx/>
              <a:latin typeface="Tahoma"/>
              <a:ea typeface="+mn-ea"/>
              <a:cs typeface="Tahoma"/>
            </a:endParaRPr>
          </a:p>
          <a:p>
            <a:pPr marL="5306695" marR="5080" lvl="0" indent="53340" algn="r" defTabSz="914400" rtl="0" eaLnBrk="1" fontAlgn="auto" latinLnBrk="0" hangingPunct="1">
              <a:lnSpc>
                <a:spcPct val="100000"/>
              </a:lnSpc>
              <a:spcBef>
                <a:spcPts val="105"/>
              </a:spcBef>
              <a:spcAft>
                <a:spcPts val="0"/>
              </a:spcAft>
              <a:buClrTx/>
              <a:buSzTx/>
              <a:buFontTx/>
              <a:buNone/>
              <a:tabLst/>
              <a:defRPr/>
            </a:pPr>
            <a:endParaRPr kumimoji="0" lang="en-GB" sz="800" b="0" i="0" u="none" strike="noStrike" kern="1200" cap="none" spc="0" normalizeH="0" baseline="0" noProof="0" dirty="0">
              <a:ln>
                <a:noFill/>
              </a:ln>
              <a:solidFill>
                <a:prstClr val="black"/>
              </a:solidFill>
              <a:effectLst/>
              <a:uLnTx/>
              <a:uFillTx/>
              <a:latin typeface="Tahoma"/>
              <a:ea typeface="+mn-ea"/>
              <a:cs typeface="Tahoma"/>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700" b="0" i="0" u="none" strike="noStrike" kern="1200" cap="none" spc="0" normalizeH="0" baseline="0" noProof="0" dirty="0">
              <a:ln>
                <a:noFill/>
              </a:ln>
              <a:solidFill>
                <a:prstClr val="black"/>
              </a:solidFill>
              <a:effectLst/>
              <a:uLnTx/>
              <a:uFillTx/>
              <a:latin typeface="Times New Roman"/>
              <a:ea typeface="+mn-ea"/>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1F497D"/>
                </a:solidFill>
                <a:effectLst/>
                <a:uLnTx/>
                <a:uFillTx/>
                <a:latin typeface="Tahoma"/>
                <a:ea typeface="+mn-ea"/>
                <a:cs typeface="Tahoma"/>
              </a:rPr>
              <a:t>Startups Mentoring</a:t>
            </a:r>
            <a:r>
              <a:rPr kumimoji="0" lang="fr-FR" sz="1800" b="1" i="0" u="none" strike="noStrike" kern="1200" cap="none" spc="-5" normalizeH="0" baseline="0" noProof="0" dirty="0">
                <a:ln>
                  <a:noFill/>
                </a:ln>
                <a:solidFill>
                  <a:srgbClr val="1F497D"/>
                </a:solidFill>
                <a:effectLst/>
                <a:uLnTx/>
                <a:uFillTx/>
                <a:latin typeface="Tahoma"/>
                <a:ea typeface="+mn-ea"/>
                <a:cs typeface="Tahoma"/>
              </a:rPr>
              <a:t> </a:t>
            </a:r>
            <a:r>
              <a:rPr kumimoji="0" lang="fr-FR" sz="1800" b="1" i="0" u="none" strike="noStrike" kern="1200" cap="none" spc="-5" normalizeH="0" baseline="0" noProof="0" dirty="0" err="1">
                <a:ln>
                  <a:noFill/>
                </a:ln>
                <a:solidFill>
                  <a:srgbClr val="1F497D"/>
                </a:solidFill>
                <a:effectLst/>
                <a:uLnTx/>
                <a:uFillTx/>
                <a:latin typeface="Tahoma"/>
                <a:ea typeface="+mn-ea"/>
                <a:cs typeface="Tahoma"/>
              </a:rPr>
              <a:t>with</a:t>
            </a:r>
            <a:r>
              <a:rPr kumimoji="0" lang="fr-FR" sz="1800" b="1" i="0" u="none" strike="noStrike" kern="1200" cap="none" spc="-5" normalizeH="0" baseline="0" noProof="0" dirty="0">
                <a:ln>
                  <a:noFill/>
                </a:ln>
                <a:solidFill>
                  <a:srgbClr val="1F497D"/>
                </a:solidFill>
                <a:effectLst/>
                <a:uLnTx/>
                <a:uFillTx/>
                <a:latin typeface="Tahoma"/>
                <a:ea typeface="+mn-ea"/>
                <a:cs typeface="Tahoma"/>
              </a:rPr>
              <a:t> Helix Applications</a:t>
            </a:r>
            <a:endParaRPr kumimoji="0" sz="1800" b="0" i="0" u="none" strike="noStrike" kern="1200" cap="none" spc="0" normalizeH="0" baseline="0" noProof="0" dirty="0">
              <a:ln>
                <a:noFill/>
              </a:ln>
              <a:solidFill>
                <a:srgbClr val="1F497D"/>
              </a:solidFill>
              <a:effectLst/>
              <a:uLnTx/>
              <a:uFillTx/>
              <a:latin typeface="Tahoma"/>
              <a:ea typeface="+mn-ea"/>
              <a:cs typeface="Tahoma"/>
            </a:endParaRPr>
          </a:p>
          <a:p>
            <a:pPr marL="12700" marR="0" lvl="0" indent="0" algn="l" defTabSz="914400" rtl="0" eaLnBrk="1" fontAlgn="auto" latinLnBrk="0" hangingPunct="1">
              <a:lnSpc>
                <a:spcPct val="100000"/>
              </a:lnSpc>
              <a:spcBef>
                <a:spcPts val="140"/>
              </a:spcBef>
              <a:spcAft>
                <a:spcPts val="0"/>
              </a:spcAft>
              <a:buClrTx/>
              <a:buSzTx/>
              <a:buFontTx/>
              <a:buNone/>
              <a:tabLst/>
              <a:defRPr/>
            </a:pPr>
            <a:r>
              <a:rPr kumimoji="0" lang="fr-FR" sz="1200" b="0" i="0" u="none" strike="noStrike" kern="1200" cap="none" spc="-5" normalizeH="0" baseline="0" noProof="0" dirty="0">
                <a:ln>
                  <a:noFill/>
                </a:ln>
                <a:solidFill>
                  <a:srgbClr val="1F497D"/>
                </a:solidFill>
                <a:effectLst/>
                <a:uLnTx/>
                <a:uFillTx/>
                <a:latin typeface="Tahoma"/>
                <a:ea typeface="+mn-ea"/>
                <a:cs typeface="Tahoma"/>
              </a:rPr>
              <a:t>Venture Capital </a:t>
            </a:r>
            <a:r>
              <a:rPr kumimoji="0" lang="fr-FR" sz="1200" b="0" i="0" u="none" strike="noStrike" kern="1200" cap="none" spc="-5" normalizeH="0" baseline="0" noProof="0" dirty="0" err="1">
                <a:ln>
                  <a:noFill/>
                </a:ln>
                <a:solidFill>
                  <a:srgbClr val="1F497D"/>
                </a:solidFill>
                <a:effectLst/>
                <a:uLnTx/>
                <a:uFillTx/>
                <a:latin typeface="Tahoma"/>
                <a:ea typeface="+mn-ea"/>
                <a:cs typeface="Tahoma"/>
              </a:rPr>
              <a:t>experience</a:t>
            </a:r>
            <a:r>
              <a:rPr kumimoji="0" lang="fr-FR" sz="1200" b="0" i="0" u="none" strike="noStrike" kern="1200" cap="none" spc="-5" normalizeH="0" baseline="0" noProof="0" dirty="0">
                <a:ln>
                  <a:noFill/>
                </a:ln>
                <a:solidFill>
                  <a:srgbClr val="1F497D"/>
                </a:solidFill>
                <a:effectLst/>
                <a:uLnTx/>
                <a:uFillTx/>
                <a:latin typeface="Tahoma"/>
                <a:ea typeface="+mn-ea"/>
                <a:cs typeface="Tahoma"/>
              </a:rPr>
              <a:t> for HKUST MBA </a:t>
            </a:r>
            <a:r>
              <a:rPr kumimoji="0" lang="fr-FR" sz="1200" b="0" i="0" u="none" strike="noStrike" kern="1200" cap="none" spc="-5" normalizeH="0" baseline="0" noProof="0" dirty="0" err="1">
                <a:ln>
                  <a:noFill/>
                </a:ln>
                <a:solidFill>
                  <a:srgbClr val="1F497D"/>
                </a:solidFill>
                <a:effectLst/>
                <a:uLnTx/>
                <a:uFillTx/>
                <a:latin typeface="Tahoma"/>
                <a:ea typeface="+mn-ea"/>
                <a:cs typeface="Tahoma"/>
              </a:rPr>
              <a:t>Students</a:t>
            </a:r>
            <a:r>
              <a:rPr kumimoji="0" lang="fr-FR" sz="1200" b="0" i="0" u="none" strike="noStrike" kern="1200" cap="none" spc="-5" normalizeH="0" baseline="0" noProof="0" dirty="0">
                <a:ln>
                  <a:noFill/>
                </a:ln>
                <a:solidFill>
                  <a:srgbClr val="1F497D"/>
                </a:solidFill>
                <a:effectLst/>
                <a:uLnTx/>
                <a:uFillTx/>
                <a:latin typeface="Tahoma"/>
                <a:ea typeface="+mn-ea"/>
                <a:cs typeface="Tahoma"/>
              </a:rPr>
              <a:t> in partnership </a:t>
            </a:r>
            <a:r>
              <a:rPr kumimoji="0" lang="fr-FR" sz="1200" b="0" i="0" u="none" strike="noStrike" kern="1200" cap="none" spc="-5" normalizeH="0" baseline="0" noProof="0" dirty="0" err="1">
                <a:ln>
                  <a:noFill/>
                </a:ln>
                <a:solidFill>
                  <a:srgbClr val="1F497D"/>
                </a:solidFill>
                <a:effectLst/>
                <a:uLnTx/>
                <a:uFillTx/>
                <a:latin typeface="Tahoma"/>
                <a:ea typeface="+mn-ea"/>
                <a:cs typeface="Tahoma"/>
              </a:rPr>
              <a:t>with</a:t>
            </a:r>
            <a:r>
              <a:rPr kumimoji="0" lang="fr-FR" sz="1200" b="0" i="0" u="none" strike="noStrike" kern="1200" cap="none" spc="-5" normalizeH="0" baseline="0" noProof="0" dirty="0">
                <a:ln>
                  <a:noFill/>
                </a:ln>
                <a:solidFill>
                  <a:srgbClr val="1F497D"/>
                </a:solidFill>
                <a:effectLst/>
                <a:uLnTx/>
                <a:uFillTx/>
                <a:latin typeface="Tahoma"/>
                <a:ea typeface="+mn-ea"/>
                <a:cs typeface="Tahoma"/>
              </a:rPr>
              <a:t> </a:t>
            </a:r>
            <a:r>
              <a:rPr kumimoji="0" lang="fr-FR" sz="1200" b="0" i="0" u="none" strike="noStrike" kern="1200" cap="none" spc="-5" normalizeH="0" baseline="0" noProof="0" dirty="0" err="1">
                <a:ln>
                  <a:noFill/>
                </a:ln>
                <a:solidFill>
                  <a:srgbClr val="1F497D"/>
                </a:solidFill>
                <a:effectLst/>
                <a:uLnTx/>
                <a:uFillTx/>
                <a:latin typeface="Tahoma"/>
                <a:ea typeface="+mn-ea"/>
                <a:cs typeface="Tahoma"/>
              </a:rPr>
              <a:t>Mind</a:t>
            </a:r>
            <a:r>
              <a:rPr kumimoji="0" lang="fr-FR" sz="1200" b="0" i="0" u="none" strike="noStrike" kern="1200" cap="none" spc="-5" normalizeH="0" baseline="0" noProof="0" dirty="0">
                <a:ln>
                  <a:noFill/>
                </a:ln>
                <a:solidFill>
                  <a:srgbClr val="1F497D"/>
                </a:solidFill>
                <a:effectLst/>
                <a:uLnTx/>
                <a:uFillTx/>
                <a:latin typeface="Tahoma"/>
                <a:ea typeface="+mn-ea"/>
                <a:cs typeface="Tahoma"/>
              </a:rPr>
              <a:t> Funds</a:t>
            </a:r>
            <a:endParaRPr kumimoji="0" sz="1200" b="0" i="0" u="none" strike="noStrike" kern="1200" cap="none" spc="0" normalizeH="0" baseline="0" noProof="0" dirty="0">
              <a:ln>
                <a:noFill/>
              </a:ln>
              <a:solidFill>
                <a:srgbClr val="1F497D"/>
              </a:solidFill>
              <a:effectLst/>
              <a:uLnTx/>
              <a:uFillTx/>
              <a:latin typeface="Tahoma"/>
              <a:ea typeface="+mn-ea"/>
              <a:cs typeface="Tahoma"/>
            </a:endParaRPr>
          </a:p>
          <a:p>
            <a:pPr marL="129539" marR="0" lvl="0" indent="0" algn="l" defTabSz="914400" rtl="0" eaLnBrk="1" fontAlgn="auto" latinLnBrk="0" hangingPunct="1">
              <a:lnSpc>
                <a:spcPct val="100000"/>
              </a:lnSpc>
              <a:spcBef>
                <a:spcPts val="655"/>
              </a:spcBef>
              <a:spcAft>
                <a:spcPts val="0"/>
              </a:spcAft>
              <a:buClrTx/>
              <a:buSzTx/>
              <a:buFontTx/>
              <a:buNone/>
              <a:tabLst>
                <a:tab pos="3430904" algn="l"/>
              </a:tabLst>
              <a:defRPr/>
            </a:pPr>
            <a:r>
              <a:rPr kumimoji="0" sz="1000" b="1" i="0" u="none" strike="noStrike" kern="1200" cap="none" spc="-10" normalizeH="0" baseline="0" noProof="0" dirty="0">
                <a:ln>
                  <a:noFill/>
                </a:ln>
                <a:solidFill>
                  <a:prstClr val="black"/>
                </a:solidFill>
                <a:effectLst/>
                <a:uLnTx/>
                <a:uFillTx/>
                <a:latin typeface="Tahoma"/>
                <a:ea typeface="+mn-ea"/>
                <a:cs typeface="Tahoma"/>
              </a:rPr>
              <a:t>WHAT </a:t>
            </a:r>
            <a:r>
              <a:rPr kumimoji="0" sz="1000" b="1" i="0" u="none" strike="noStrike" kern="1200" cap="none" spc="-5" normalizeH="0" baseline="0" noProof="0" dirty="0">
                <a:ln>
                  <a:noFill/>
                </a:ln>
                <a:solidFill>
                  <a:prstClr val="black"/>
                </a:solidFill>
                <a:effectLst/>
                <a:uLnTx/>
                <a:uFillTx/>
                <a:latin typeface="Tahoma"/>
                <a:ea typeface="+mn-ea"/>
                <a:cs typeface="Tahoma"/>
              </a:rPr>
              <a:t>IS</a:t>
            </a:r>
            <a:r>
              <a:rPr kumimoji="0" sz="1000" b="1" i="0" u="none" strike="noStrike" kern="1200" cap="none" spc="25" normalizeH="0" baseline="0" noProof="0" dirty="0">
                <a:ln>
                  <a:noFill/>
                </a:ln>
                <a:solidFill>
                  <a:prstClr val="black"/>
                </a:solidFill>
                <a:effectLst/>
                <a:uLnTx/>
                <a:uFillTx/>
                <a:latin typeface="Tahoma"/>
                <a:ea typeface="+mn-ea"/>
                <a:cs typeface="Tahoma"/>
              </a:rPr>
              <a:t> </a:t>
            </a:r>
            <a:r>
              <a:rPr kumimoji="0" sz="1000" b="1" i="0" u="none" strike="noStrike" kern="1200" cap="none" spc="-5" normalizeH="0" baseline="0" noProof="0" dirty="0">
                <a:ln>
                  <a:noFill/>
                </a:ln>
                <a:solidFill>
                  <a:prstClr val="black"/>
                </a:solidFill>
                <a:effectLst/>
                <a:uLnTx/>
                <a:uFillTx/>
                <a:latin typeface="Tahoma"/>
                <a:ea typeface="+mn-ea"/>
                <a:cs typeface="Tahoma"/>
              </a:rPr>
              <a:t>IT</a:t>
            </a:r>
            <a:r>
              <a:rPr kumimoji="0" sz="1000" b="1" i="0" u="none" strike="noStrike" kern="1200" cap="none" spc="5" normalizeH="0" baseline="0" noProof="0" dirty="0">
                <a:ln>
                  <a:noFill/>
                </a:ln>
                <a:solidFill>
                  <a:prstClr val="black"/>
                </a:solidFill>
                <a:effectLst/>
                <a:uLnTx/>
                <a:uFillTx/>
                <a:latin typeface="Tahoma"/>
                <a:ea typeface="+mn-ea"/>
                <a:cs typeface="Tahoma"/>
              </a:rPr>
              <a:t> </a:t>
            </a:r>
            <a:r>
              <a:rPr kumimoji="0" sz="1000" b="1" i="0" u="none" strike="noStrike" kern="1200" cap="none" spc="-5" normalizeH="0" baseline="0" noProof="0" dirty="0">
                <a:ln>
                  <a:noFill/>
                </a:ln>
                <a:solidFill>
                  <a:prstClr val="black"/>
                </a:solidFill>
                <a:effectLst/>
                <a:uLnTx/>
                <a:uFillTx/>
                <a:latin typeface="Tahoma"/>
                <a:ea typeface="+mn-ea"/>
                <a:cs typeface="Tahoma"/>
              </a:rPr>
              <a:t>?	</a:t>
            </a:r>
            <a:r>
              <a:rPr kumimoji="0" lang="fr-FR" sz="1000" b="1" i="0" u="none" strike="noStrike" kern="1200" cap="none" spc="-5" normalizeH="0" baseline="0" noProof="0" dirty="0">
                <a:ln>
                  <a:noFill/>
                </a:ln>
                <a:solidFill>
                  <a:prstClr val="black"/>
                </a:solidFill>
                <a:effectLst/>
                <a:uLnTx/>
                <a:uFillTx/>
                <a:latin typeface="Tahoma"/>
                <a:ea typeface="+mn-ea"/>
                <a:cs typeface="Tahoma"/>
              </a:rPr>
              <a:t>Details of the Mentoring Program</a:t>
            </a:r>
            <a:endParaRPr kumimoji="0" lang="en-GB" sz="1000" b="1" i="0" u="none" strike="noStrike" kern="1200" cap="none" spc="-10" normalizeH="0" baseline="0" noProof="0" dirty="0">
              <a:ln>
                <a:noFill/>
              </a:ln>
              <a:solidFill>
                <a:prstClr val="black"/>
              </a:solidFill>
              <a:effectLst/>
              <a:uLnTx/>
              <a:uFillTx/>
              <a:latin typeface="Tahoma"/>
              <a:ea typeface="+mn-ea"/>
              <a:cs typeface="Tahoma"/>
            </a:endParaRPr>
          </a:p>
          <a:p>
            <a:pPr marL="129539" marR="0" lvl="0" indent="0" algn="l" defTabSz="914400" rtl="0" eaLnBrk="1" fontAlgn="auto" latinLnBrk="0" hangingPunct="1">
              <a:lnSpc>
                <a:spcPct val="100000"/>
              </a:lnSpc>
              <a:spcBef>
                <a:spcPts val="655"/>
              </a:spcBef>
              <a:spcAft>
                <a:spcPts val="0"/>
              </a:spcAft>
              <a:buClrTx/>
              <a:buSzTx/>
              <a:buFontTx/>
              <a:buNone/>
              <a:tabLst>
                <a:tab pos="3430904" algn="l"/>
              </a:tabLst>
              <a:defRPr/>
            </a:pPr>
            <a:endParaRPr kumimoji="0" sz="1050" b="1" i="0" u="none" strike="noStrike" kern="1200" cap="none" spc="-30" normalizeH="0" baseline="0" noProof="0" dirty="0">
              <a:ln>
                <a:noFill/>
              </a:ln>
              <a:solidFill>
                <a:srgbClr val="502F78"/>
              </a:solidFill>
              <a:effectLst/>
              <a:uLnTx/>
              <a:uFillTx/>
              <a:latin typeface="Tahoma"/>
              <a:ea typeface="+mn-ea"/>
              <a:cs typeface="Tahoma"/>
            </a:endParaRPr>
          </a:p>
        </p:txBody>
      </p:sp>
      <p:sp>
        <p:nvSpPr>
          <p:cNvPr id="20" name="object 20"/>
          <p:cNvSpPr txBox="1"/>
          <p:nvPr/>
        </p:nvSpPr>
        <p:spPr>
          <a:xfrm>
            <a:off x="4610953" y="5747953"/>
            <a:ext cx="2017008" cy="3182281"/>
          </a:xfrm>
          <a:prstGeom prst="rect">
            <a:avLst/>
          </a:prstGeom>
        </p:spPr>
        <p:txBody>
          <a:bodyPr vert="horz" wrap="square" lIns="0" tIns="12065" rIns="0" bIns="0" rtlCol="0">
            <a:spAutoFit/>
          </a:bodyPr>
          <a:lstStyle/>
          <a:p>
            <a:pPr marL="184785" marR="5715" lvl="0" indent="-172085" algn="just" defTabSz="914400" rtl="0" eaLnBrk="1" fontAlgn="auto" latinLnBrk="0" hangingPunct="1">
              <a:lnSpc>
                <a:spcPct val="100000"/>
              </a:lnSpc>
              <a:spcBef>
                <a:spcPts val="95"/>
              </a:spcBef>
              <a:spcAft>
                <a:spcPts val="400"/>
              </a:spcAft>
              <a:buClrTx/>
              <a:buSzTx/>
              <a:buFont typeface="Wingdings"/>
              <a:buChar char=""/>
              <a:tabLst>
                <a:tab pos="185420" algn="l"/>
              </a:tabLst>
              <a:defRPr/>
            </a:pPr>
            <a:r>
              <a:rPr kumimoji="0" lang="en-US" sz="1050" b="1" i="0" u="none" strike="noStrike" kern="1200" cap="none" spc="-30" normalizeH="0" baseline="0" noProof="0" dirty="0">
                <a:ln>
                  <a:noFill/>
                </a:ln>
                <a:solidFill>
                  <a:srgbClr val="1F497D"/>
                </a:solidFill>
                <a:effectLst/>
                <a:uLnTx/>
                <a:uFillTx/>
                <a:latin typeface="Tahoma"/>
                <a:ea typeface="+mn-ea"/>
                <a:cs typeface="Tahoma"/>
              </a:rPr>
              <a:t>Helix Applications </a:t>
            </a:r>
            <a:r>
              <a:rPr kumimoji="0" lang="en-US" sz="1000" b="0" i="0" u="none" strike="noStrike" kern="1200" cap="none" spc="-5" normalizeH="0" baseline="0" noProof="0" dirty="0">
                <a:ln>
                  <a:noFill/>
                </a:ln>
                <a:solidFill>
                  <a:srgbClr val="5F5F5F"/>
                </a:solidFill>
                <a:effectLst/>
                <a:uLnTx/>
                <a:uFillTx/>
                <a:latin typeface="Tahoma"/>
                <a:ea typeface="+mn-ea"/>
                <a:cs typeface="Tahoma"/>
              </a:rPr>
              <a:t>will held its first startups cohort from </a:t>
            </a:r>
            <a:r>
              <a:rPr kumimoji="0" lang="en-US" sz="1000" b="1" i="0" u="none" strike="noStrike" kern="1200" cap="none" spc="-5" normalizeH="0" baseline="0" noProof="0" dirty="0">
                <a:ln>
                  <a:noFill/>
                </a:ln>
                <a:solidFill>
                  <a:srgbClr val="1F497D"/>
                </a:solidFill>
                <a:effectLst/>
                <a:uLnTx/>
                <a:uFillTx/>
                <a:latin typeface="Tahoma"/>
                <a:ea typeface="+mn-ea"/>
                <a:cs typeface="Tahoma"/>
              </a:rPr>
              <a:t>11 February to 22 April 2019</a:t>
            </a:r>
          </a:p>
          <a:p>
            <a:pPr marL="184785" marR="5715" lvl="0" indent="-172085" algn="just" defTabSz="914400" rtl="0" eaLnBrk="1" fontAlgn="auto" latinLnBrk="0" hangingPunct="1">
              <a:lnSpc>
                <a:spcPct val="100000"/>
              </a:lnSpc>
              <a:spcBef>
                <a:spcPts val="95"/>
              </a:spcBef>
              <a:spcAft>
                <a:spcPts val="600"/>
              </a:spcAft>
              <a:buClrTx/>
              <a:buSzTx/>
              <a:buFont typeface="Wingdings"/>
              <a:buChar char=""/>
              <a:tabLst>
                <a:tab pos="185420" algn="l"/>
              </a:tabLst>
              <a:defRPr/>
            </a:pPr>
            <a:r>
              <a:rPr kumimoji="0" lang="en-US" sz="1000" b="1" i="0" u="none" strike="noStrike" kern="1200" cap="none" spc="-5" normalizeH="0" baseline="0" noProof="0" dirty="0">
                <a:ln>
                  <a:noFill/>
                </a:ln>
                <a:solidFill>
                  <a:srgbClr val="1F497D"/>
                </a:solidFill>
                <a:effectLst/>
                <a:uLnTx/>
                <a:uFillTx/>
                <a:latin typeface="Tahoma"/>
                <a:ea typeface="+mn-ea"/>
                <a:cs typeface="Tahoma"/>
              </a:rPr>
              <a:t>Program details:</a:t>
            </a:r>
            <a:endParaRPr kumimoji="0" lang="en-US" sz="900" b="1" i="0" u="none" strike="noStrike" kern="1200" cap="none" spc="-5" normalizeH="0" baseline="0" noProof="0" dirty="0">
              <a:ln>
                <a:noFill/>
              </a:ln>
              <a:solidFill>
                <a:srgbClr val="1F497D"/>
              </a:solidFill>
              <a:effectLst/>
              <a:uLnTx/>
              <a:uFillTx/>
              <a:latin typeface="Tahoma"/>
              <a:ea typeface="+mn-ea"/>
              <a:cs typeface="Tahoma"/>
            </a:endParaRPr>
          </a:p>
          <a:p>
            <a:pPr marL="184785" marR="5715" lvl="0" indent="-172085" algn="just" defTabSz="914400" rtl="0" eaLnBrk="1" fontAlgn="auto" latinLnBrk="0" hangingPunct="1">
              <a:lnSpc>
                <a:spcPct val="100000"/>
              </a:lnSpc>
              <a:spcBef>
                <a:spcPts val="95"/>
              </a:spcBef>
              <a:spcAft>
                <a:spcPts val="0"/>
              </a:spcAft>
              <a:buClrTx/>
              <a:buSzTx/>
              <a:buFont typeface="Tahoma" panose="020B0604030504040204" pitchFamily="34" charset="0"/>
              <a:buChar char="-"/>
              <a:tabLst>
                <a:tab pos="185420" algn="l"/>
              </a:tabLst>
              <a:defRPr/>
            </a:pPr>
            <a:r>
              <a:rPr kumimoji="0" lang="en-GB" sz="1000" b="0" i="0" u="none" strike="noStrike" kern="1200" cap="none" spc="-10" normalizeH="0" baseline="0" noProof="0" dirty="0">
                <a:ln>
                  <a:noFill/>
                </a:ln>
                <a:solidFill>
                  <a:srgbClr val="5F5F5F"/>
                </a:solidFill>
                <a:effectLst/>
                <a:uLnTx/>
                <a:uFillTx/>
                <a:latin typeface="Tahoma"/>
                <a:ea typeface="+mn-ea"/>
                <a:cs typeface="Tahoma"/>
              </a:rPr>
              <a:t>Hong Kong based (Aberdeen) </a:t>
            </a:r>
            <a:r>
              <a:rPr kumimoji="0" lang="en-GB" sz="1000" b="1" i="0" u="none" strike="noStrike" kern="1200" cap="none" spc="-10" normalizeH="0" baseline="0" noProof="0" dirty="0">
                <a:ln>
                  <a:noFill/>
                </a:ln>
                <a:solidFill>
                  <a:srgbClr val="1F497D"/>
                </a:solidFill>
                <a:effectLst/>
                <a:uLnTx/>
                <a:uFillTx/>
                <a:latin typeface="Tahoma"/>
                <a:ea typeface="+mn-ea"/>
                <a:cs typeface="Tahoma"/>
              </a:rPr>
              <a:t>10-weeks program</a:t>
            </a:r>
          </a:p>
          <a:p>
            <a:pPr marL="184785" marR="5715" lvl="0" indent="-172085" algn="just" defTabSz="914400" rtl="0" eaLnBrk="1" fontAlgn="auto" latinLnBrk="0" hangingPunct="1">
              <a:lnSpc>
                <a:spcPct val="100000"/>
              </a:lnSpc>
              <a:spcBef>
                <a:spcPts val="95"/>
              </a:spcBef>
              <a:spcAft>
                <a:spcPts val="0"/>
              </a:spcAft>
              <a:buClrTx/>
              <a:buSzTx/>
              <a:buFont typeface="Tahoma" panose="020B0604030504040204" pitchFamily="34" charset="0"/>
              <a:buChar char="-"/>
              <a:tabLst>
                <a:tab pos="185420" algn="l"/>
              </a:tabLst>
              <a:defRPr/>
            </a:pPr>
            <a:r>
              <a:rPr kumimoji="0" lang="en-GB" sz="1000" b="1" i="0" u="none" strike="noStrike" kern="1200" cap="none" spc="-10" normalizeH="0" baseline="0" noProof="0" dirty="0">
                <a:ln>
                  <a:noFill/>
                </a:ln>
                <a:solidFill>
                  <a:srgbClr val="1F497D"/>
                </a:solidFill>
                <a:effectLst/>
                <a:uLnTx/>
                <a:uFillTx/>
                <a:latin typeface="Tahoma"/>
                <a:ea typeface="+mn-ea"/>
                <a:cs typeface="Tahoma"/>
              </a:rPr>
              <a:t>10 companies per </a:t>
            </a:r>
            <a:r>
              <a:rPr kumimoji="0" lang="en-GB" sz="1000" b="0" i="0" u="none" strike="noStrike" kern="1200" cap="none" spc="-10" normalizeH="0" baseline="0" noProof="0" dirty="0">
                <a:ln>
                  <a:noFill/>
                </a:ln>
                <a:solidFill>
                  <a:srgbClr val="5F5F5F"/>
                </a:solidFill>
                <a:effectLst/>
                <a:uLnTx/>
                <a:uFillTx/>
                <a:latin typeface="Tahoma"/>
                <a:ea typeface="+mn-ea"/>
                <a:cs typeface="Tahoma"/>
              </a:rPr>
              <a:t>cohort</a:t>
            </a:r>
          </a:p>
          <a:p>
            <a:pPr marL="184785" marR="5715" lvl="0" indent="-172085" algn="just" defTabSz="914400" rtl="0" eaLnBrk="1" fontAlgn="auto" latinLnBrk="0" hangingPunct="1">
              <a:lnSpc>
                <a:spcPct val="100000"/>
              </a:lnSpc>
              <a:spcBef>
                <a:spcPts val="95"/>
              </a:spcBef>
              <a:spcAft>
                <a:spcPts val="0"/>
              </a:spcAft>
              <a:buClrTx/>
              <a:buSzTx/>
              <a:buFont typeface="Tahoma" panose="020B0604030504040204" pitchFamily="34" charset="0"/>
              <a:buChar char="-"/>
              <a:tabLst>
                <a:tab pos="185420" algn="l"/>
              </a:tabLst>
              <a:defRPr/>
            </a:pPr>
            <a:r>
              <a:rPr kumimoji="0" lang="en-GB" sz="1000" b="0" i="0" u="none" strike="noStrike" kern="1200" cap="none" spc="-10" normalizeH="0" baseline="0" noProof="0" dirty="0">
                <a:ln>
                  <a:noFill/>
                </a:ln>
                <a:solidFill>
                  <a:srgbClr val="5F5F5F"/>
                </a:solidFill>
                <a:effectLst/>
                <a:uLnTx/>
                <a:uFillTx/>
                <a:latin typeface="Tahoma"/>
                <a:ea typeface="+mn-ea"/>
                <a:cs typeface="Tahoma"/>
              </a:rPr>
              <a:t>All teams must build on top of </a:t>
            </a:r>
            <a:r>
              <a:rPr kumimoji="0" lang="en-GB" sz="1000" b="1" i="0" u="none" strike="noStrike" kern="1200" cap="none" spc="-10" normalizeH="0" baseline="0" noProof="0" dirty="0">
                <a:ln>
                  <a:noFill/>
                </a:ln>
                <a:solidFill>
                  <a:srgbClr val="1F497D"/>
                </a:solidFill>
                <a:effectLst/>
                <a:uLnTx/>
                <a:uFillTx/>
                <a:latin typeface="Tahoma"/>
                <a:ea typeface="+mn-ea"/>
                <a:cs typeface="Tahoma"/>
              </a:rPr>
              <a:t>Hedera </a:t>
            </a:r>
            <a:r>
              <a:rPr kumimoji="0" lang="en-GB" sz="1000" b="1" i="0" u="none" strike="noStrike" kern="1200" cap="none" spc="-10" normalizeH="0" baseline="0" noProof="0" dirty="0" err="1">
                <a:ln>
                  <a:noFill/>
                </a:ln>
                <a:solidFill>
                  <a:srgbClr val="1F497D"/>
                </a:solidFill>
                <a:effectLst/>
                <a:uLnTx/>
                <a:uFillTx/>
                <a:latin typeface="Tahoma"/>
                <a:ea typeface="+mn-ea"/>
                <a:cs typeface="Tahoma"/>
              </a:rPr>
              <a:t>Hashgraph</a:t>
            </a:r>
            <a:r>
              <a:rPr kumimoji="0" lang="en-GB" sz="1000" b="1" i="0" u="none" strike="noStrike" kern="1200" cap="none" spc="-10" normalizeH="0" baseline="0" noProof="0" dirty="0">
                <a:ln>
                  <a:noFill/>
                </a:ln>
                <a:solidFill>
                  <a:srgbClr val="1F497D"/>
                </a:solidFill>
                <a:effectLst/>
                <a:uLnTx/>
                <a:uFillTx/>
                <a:latin typeface="Tahoma"/>
                <a:ea typeface="+mn-ea"/>
                <a:cs typeface="Tahoma"/>
              </a:rPr>
              <a:t> protocol</a:t>
            </a:r>
          </a:p>
          <a:p>
            <a:pPr marL="184785" marR="5715" lvl="0" indent="-172085" algn="just" defTabSz="914400" rtl="0" eaLnBrk="1" fontAlgn="auto" latinLnBrk="0" hangingPunct="1">
              <a:lnSpc>
                <a:spcPct val="100000"/>
              </a:lnSpc>
              <a:spcBef>
                <a:spcPts val="95"/>
              </a:spcBef>
              <a:spcAft>
                <a:spcPts val="0"/>
              </a:spcAft>
              <a:buClrTx/>
              <a:buSzTx/>
              <a:buFont typeface="Tahoma" panose="020B0604030504040204" pitchFamily="34" charset="0"/>
              <a:buChar char="-"/>
              <a:tabLst>
                <a:tab pos="185420" algn="l"/>
              </a:tabLst>
              <a:defRPr/>
            </a:pPr>
            <a:r>
              <a:rPr kumimoji="0" lang="en-GB" sz="1000" b="0" i="0" u="none" strike="noStrike" kern="1200" cap="none" spc="-10" normalizeH="0" baseline="0" noProof="0" dirty="0">
                <a:ln>
                  <a:noFill/>
                </a:ln>
                <a:solidFill>
                  <a:srgbClr val="5F5F5F"/>
                </a:solidFill>
                <a:effectLst/>
                <a:uLnTx/>
                <a:uFillTx/>
                <a:latin typeface="Tahoma"/>
                <a:ea typeface="+mn-ea"/>
                <a:cs typeface="Tahoma"/>
              </a:rPr>
              <a:t>Mentorship and advisory provided</a:t>
            </a:r>
          </a:p>
          <a:p>
            <a:pPr marL="184785" marR="5715" lvl="0" indent="-172085" algn="just" defTabSz="914400" rtl="0" eaLnBrk="1" fontAlgn="auto" latinLnBrk="0" hangingPunct="1">
              <a:lnSpc>
                <a:spcPct val="100000"/>
              </a:lnSpc>
              <a:spcBef>
                <a:spcPts val="95"/>
              </a:spcBef>
              <a:spcAft>
                <a:spcPts val="0"/>
              </a:spcAft>
              <a:buClrTx/>
              <a:buSzTx/>
              <a:buFont typeface="Tahoma" panose="020B0604030504040204" pitchFamily="34" charset="0"/>
              <a:buChar char="-"/>
              <a:tabLst>
                <a:tab pos="185420" algn="l"/>
              </a:tabLst>
              <a:defRPr/>
            </a:pPr>
            <a:r>
              <a:rPr kumimoji="0" lang="en-GB" sz="1000" b="0" i="0" u="none" strike="noStrike" kern="1200" cap="none" spc="-10" normalizeH="0" baseline="0" noProof="0" dirty="0">
                <a:ln>
                  <a:noFill/>
                </a:ln>
                <a:solidFill>
                  <a:srgbClr val="5F5F5F"/>
                </a:solidFill>
                <a:effectLst/>
                <a:uLnTx/>
                <a:uFillTx/>
                <a:latin typeface="Tahoma"/>
                <a:ea typeface="+mn-ea"/>
                <a:cs typeface="Tahoma"/>
              </a:rPr>
              <a:t>All teams to receive </a:t>
            </a:r>
            <a:r>
              <a:rPr kumimoji="0" lang="en-GB" sz="1000" b="1" i="0" u="none" strike="noStrike" kern="1200" cap="none" spc="-10" normalizeH="0" baseline="0" noProof="0" dirty="0">
                <a:ln>
                  <a:noFill/>
                </a:ln>
                <a:solidFill>
                  <a:srgbClr val="1F497D"/>
                </a:solidFill>
                <a:effectLst/>
                <a:uLnTx/>
                <a:uFillTx/>
                <a:latin typeface="Tahoma"/>
                <a:ea typeface="+mn-ea"/>
                <a:cs typeface="Tahoma"/>
              </a:rPr>
              <a:t>USD 100K </a:t>
            </a:r>
            <a:r>
              <a:rPr kumimoji="0" lang="en-GB" sz="1000" b="0" i="0" u="none" strike="noStrike" kern="1200" cap="none" spc="-10" normalizeH="0" baseline="0" noProof="0" dirty="0">
                <a:ln>
                  <a:noFill/>
                </a:ln>
                <a:solidFill>
                  <a:srgbClr val="5F5F5F"/>
                </a:solidFill>
                <a:effectLst/>
                <a:uLnTx/>
                <a:uFillTx/>
                <a:latin typeface="Tahoma"/>
                <a:ea typeface="+mn-ea"/>
                <a:cs typeface="Tahoma"/>
              </a:rPr>
              <a:t>upon graduation</a:t>
            </a:r>
          </a:p>
          <a:p>
            <a:pPr marL="184785" marR="5715" lvl="0" indent="-172085" algn="l" defTabSz="914400" rtl="0" eaLnBrk="1" fontAlgn="auto" latinLnBrk="0" hangingPunct="1">
              <a:lnSpc>
                <a:spcPct val="100000"/>
              </a:lnSpc>
              <a:spcBef>
                <a:spcPts val="95"/>
              </a:spcBef>
              <a:spcAft>
                <a:spcPts val="0"/>
              </a:spcAft>
              <a:buClrTx/>
              <a:buSzTx/>
              <a:buFont typeface="Tahoma" panose="020B0604030504040204" pitchFamily="34" charset="0"/>
              <a:buChar char="-"/>
              <a:tabLst>
                <a:tab pos="185420" algn="l"/>
              </a:tabLst>
              <a:defRPr/>
            </a:pPr>
            <a:r>
              <a:rPr kumimoji="0" lang="fr-FR" sz="1000" b="0" i="0" u="none" strike="noStrike" kern="1200" cap="none" spc="-10" normalizeH="0" baseline="0" noProof="0" dirty="0">
                <a:ln>
                  <a:noFill/>
                </a:ln>
                <a:solidFill>
                  <a:srgbClr val="5F5F5F"/>
                </a:solidFill>
                <a:effectLst/>
                <a:uLnTx/>
                <a:uFillTx/>
                <a:latin typeface="Tahoma"/>
                <a:ea typeface="+mn-ea"/>
                <a:cs typeface="Tahoma"/>
              </a:rPr>
              <a:t>S</a:t>
            </a:r>
            <a:r>
              <a:rPr kumimoji="0" lang="en-GB" sz="1000" b="0" i="0" u="none" strike="noStrike" kern="1200" cap="none" spc="-10" normalizeH="0" baseline="0" noProof="0" dirty="0" err="1">
                <a:ln>
                  <a:noFill/>
                </a:ln>
                <a:solidFill>
                  <a:srgbClr val="5F5F5F"/>
                </a:solidFill>
                <a:effectLst/>
                <a:uLnTx/>
                <a:uFillTx/>
                <a:latin typeface="Tahoma"/>
                <a:ea typeface="+mn-ea"/>
                <a:cs typeface="Tahoma"/>
              </a:rPr>
              <a:t>tartup</a:t>
            </a:r>
            <a:r>
              <a:rPr kumimoji="0" lang="en-GB" sz="1000" b="0" i="0" u="none" strike="noStrike" kern="1200" cap="none" spc="-10" normalizeH="0" baseline="0" noProof="0" dirty="0">
                <a:ln>
                  <a:noFill/>
                </a:ln>
                <a:solidFill>
                  <a:srgbClr val="5F5F5F"/>
                </a:solidFill>
                <a:effectLst/>
                <a:uLnTx/>
                <a:uFillTx/>
                <a:latin typeface="Tahoma"/>
                <a:ea typeface="+mn-ea"/>
                <a:cs typeface="Tahoma"/>
              </a:rPr>
              <a:t> blockchain solutions for: </a:t>
            </a:r>
            <a:r>
              <a:rPr kumimoji="0" lang="en-GB" sz="1000" b="1" i="0" u="none" strike="noStrike" kern="1200" cap="none" spc="-10" normalizeH="0" baseline="0" noProof="0" dirty="0">
                <a:ln>
                  <a:noFill/>
                </a:ln>
                <a:solidFill>
                  <a:srgbClr val="1F497D"/>
                </a:solidFill>
                <a:effectLst/>
                <a:uLnTx/>
                <a:uFillTx/>
                <a:latin typeface="Tahoma"/>
                <a:ea typeface="+mn-ea"/>
                <a:cs typeface="Tahoma"/>
              </a:rPr>
              <a:t>Trade Finance, Supply Chain, Micropayments, Name Service, Music Streaming,    or Insurance</a:t>
            </a:r>
          </a:p>
          <a:p>
            <a:pPr marL="184785" marR="5715" lvl="0" indent="-172085" algn="just" defTabSz="914400" rtl="0" eaLnBrk="1" fontAlgn="auto" latinLnBrk="0" hangingPunct="1">
              <a:lnSpc>
                <a:spcPct val="100000"/>
              </a:lnSpc>
              <a:spcBef>
                <a:spcPts val="95"/>
              </a:spcBef>
              <a:spcAft>
                <a:spcPts val="0"/>
              </a:spcAft>
              <a:buClrTx/>
              <a:buSzTx/>
              <a:buFont typeface="Wingdings"/>
              <a:buChar char=""/>
              <a:tabLst>
                <a:tab pos="185420" algn="l"/>
              </a:tabLst>
              <a:defRPr/>
            </a:pPr>
            <a:endParaRPr kumimoji="0" lang="en-US" sz="1050" b="1" i="0" u="none" strike="noStrike" kern="1200" cap="none" spc="-30" normalizeH="0" baseline="0" noProof="0" dirty="0">
              <a:ln>
                <a:noFill/>
              </a:ln>
              <a:solidFill>
                <a:srgbClr val="1F497D"/>
              </a:solidFill>
              <a:effectLst/>
              <a:uLnTx/>
              <a:uFillTx/>
              <a:latin typeface="Tahoma"/>
              <a:ea typeface="+mn-ea"/>
              <a:cs typeface="Tahoma"/>
            </a:endParaRPr>
          </a:p>
        </p:txBody>
      </p:sp>
      <p:sp>
        <p:nvSpPr>
          <p:cNvPr id="22" name="object 22"/>
          <p:cNvSpPr txBox="1"/>
          <p:nvPr/>
        </p:nvSpPr>
        <p:spPr>
          <a:xfrm>
            <a:off x="258876" y="3333923"/>
            <a:ext cx="2962275" cy="1461297"/>
          </a:xfrm>
          <a:prstGeom prst="rect">
            <a:avLst/>
          </a:prstGeom>
        </p:spPr>
        <p:txBody>
          <a:bodyPr vert="horz" wrap="square" lIns="0" tIns="12065" rIns="0" bIns="0" rtlCol="0">
            <a:spAutoFit/>
          </a:bodyPr>
          <a:lstStyle/>
          <a:p>
            <a:pPr marL="12700" marR="5080" lvl="0" indent="0" algn="just" defTabSz="914400" rtl="0" eaLnBrk="1" fontAlgn="auto" latinLnBrk="0" hangingPunct="1">
              <a:lnSpc>
                <a:spcPct val="100000"/>
              </a:lnSpc>
              <a:spcBef>
                <a:spcPts val="95"/>
              </a:spcBef>
              <a:spcAft>
                <a:spcPts val="400"/>
              </a:spcAft>
              <a:buClrTx/>
              <a:buSzTx/>
              <a:buFontTx/>
              <a:buNone/>
              <a:tabLst/>
              <a:defRPr/>
            </a:pPr>
            <a:r>
              <a:rPr kumimoji="0" lang="en-GB" sz="1000" b="1" i="0" u="none" strike="noStrike" kern="1200" cap="none" spc="-10" normalizeH="0" baseline="0" noProof="0" dirty="0" err="1">
                <a:ln>
                  <a:noFill/>
                </a:ln>
                <a:solidFill>
                  <a:srgbClr val="1F497D"/>
                </a:solidFill>
                <a:effectLst/>
                <a:uLnTx/>
                <a:uFillTx/>
                <a:latin typeface="Tahoma"/>
                <a:ea typeface="+mn-ea"/>
                <a:cs typeface="Tahoma"/>
              </a:rPr>
              <a:t>AngelHub</a:t>
            </a:r>
            <a:r>
              <a:rPr kumimoji="0" lang="en-GB" sz="1000" b="0" i="0" u="none" strike="noStrike" kern="1200" cap="none" spc="-10" normalizeH="0" baseline="0" noProof="0" dirty="0">
                <a:ln>
                  <a:noFill/>
                </a:ln>
                <a:solidFill>
                  <a:srgbClr val="5F5F5F"/>
                </a:solidFill>
                <a:effectLst/>
                <a:uLnTx/>
                <a:uFillTx/>
                <a:latin typeface="Tahoma"/>
                <a:ea typeface="+mn-ea"/>
                <a:cs typeface="Tahoma"/>
              </a:rPr>
              <a:t> is the </a:t>
            </a:r>
            <a:r>
              <a:rPr kumimoji="0" lang="en-GB" sz="1000" b="1" i="0" u="none" strike="noStrike" kern="1200" cap="none" spc="-10" normalizeH="0" baseline="0" noProof="0" dirty="0">
                <a:ln>
                  <a:noFill/>
                </a:ln>
                <a:solidFill>
                  <a:srgbClr val="1F497D"/>
                </a:solidFill>
                <a:effectLst/>
                <a:uLnTx/>
                <a:uFillTx/>
                <a:latin typeface="Tahoma"/>
                <a:ea typeface="+mn-ea"/>
                <a:cs typeface="Tahoma"/>
              </a:rPr>
              <a:t>first</a:t>
            </a:r>
            <a:r>
              <a:rPr kumimoji="0" lang="en-GB" sz="1000" b="0" i="0" u="none" strike="noStrike" kern="1200" cap="none" spc="-10" normalizeH="0" baseline="0" noProof="0" dirty="0">
                <a:ln>
                  <a:noFill/>
                </a:ln>
                <a:solidFill>
                  <a:srgbClr val="1F497D"/>
                </a:solidFill>
                <a:effectLst/>
                <a:uLnTx/>
                <a:uFillTx/>
                <a:latin typeface="Tahoma"/>
                <a:ea typeface="+mn-ea"/>
                <a:cs typeface="Tahoma"/>
              </a:rPr>
              <a:t> </a:t>
            </a:r>
            <a:r>
              <a:rPr kumimoji="0" lang="en-GB" sz="1000" b="1" i="0" u="none" strike="noStrike" kern="1200" cap="none" spc="-10" normalizeH="0" baseline="0" noProof="0" dirty="0">
                <a:ln>
                  <a:noFill/>
                </a:ln>
                <a:solidFill>
                  <a:srgbClr val="1F497D"/>
                </a:solidFill>
                <a:effectLst/>
                <a:uLnTx/>
                <a:uFillTx/>
                <a:latin typeface="Tahoma"/>
                <a:ea typeface="+mn-ea"/>
                <a:cs typeface="Tahoma"/>
              </a:rPr>
              <a:t>regulated </a:t>
            </a:r>
            <a:r>
              <a:rPr kumimoji="0" lang="en-GB" sz="1000" b="0" i="0" u="none" strike="noStrike" kern="1200" cap="none" spc="-10" normalizeH="0" baseline="0" noProof="0" dirty="0" err="1">
                <a:ln>
                  <a:noFill/>
                </a:ln>
                <a:solidFill>
                  <a:srgbClr val="5F5F5F"/>
                </a:solidFill>
                <a:effectLst/>
                <a:uLnTx/>
                <a:uFillTx/>
                <a:latin typeface="Tahoma"/>
                <a:ea typeface="+mn-ea"/>
                <a:cs typeface="Tahoma"/>
              </a:rPr>
              <a:t>Startup</a:t>
            </a:r>
            <a:r>
              <a:rPr kumimoji="0" lang="en-GB" sz="1000" b="0" i="0" u="none" strike="noStrike" kern="1200" cap="none" spc="-10" normalizeH="0" baseline="0" noProof="0" dirty="0">
                <a:ln>
                  <a:noFill/>
                </a:ln>
                <a:solidFill>
                  <a:srgbClr val="5F5F5F"/>
                </a:solidFill>
                <a:effectLst/>
                <a:uLnTx/>
                <a:uFillTx/>
                <a:latin typeface="Tahoma"/>
                <a:ea typeface="+mn-ea"/>
                <a:cs typeface="Tahoma"/>
              </a:rPr>
              <a:t> Investment platform, using </a:t>
            </a:r>
            <a:r>
              <a:rPr kumimoji="0" lang="en-GB" sz="1000" b="1" i="0" u="none" strike="noStrike" kern="1200" cap="none" spc="-10" normalizeH="0" baseline="0" noProof="0" dirty="0">
                <a:ln>
                  <a:noFill/>
                </a:ln>
                <a:solidFill>
                  <a:srgbClr val="1F497D"/>
                </a:solidFill>
                <a:effectLst/>
                <a:uLnTx/>
                <a:uFillTx/>
                <a:latin typeface="Tahoma"/>
                <a:ea typeface="+mn-ea"/>
                <a:cs typeface="Tahoma"/>
              </a:rPr>
              <a:t>Crowdfunding Equity.</a:t>
            </a:r>
            <a:r>
              <a:rPr kumimoji="0" lang="en-GB" sz="1000" b="0" i="0" u="none" strike="noStrike" kern="1200" cap="none" spc="-10" normalizeH="0" baseline="0" noProof="0" dirty="0">
                <a:ln>
                  <a:noFill/>
                </a:ln>
                <a:solidFill>
                  <a:srgbClr val="1F497D"/>
                </a:solidFill>
                <a:effectLst/>
                <a:uLnTx/>
                <a:uFillTx/>
                <a:latin typeface="Tahoma"/>
                <a:ea typeface="+mn-ea"/>
                <a:cs typeface="Tahoma"/>
              </a:rPr>
              <a:t> </a:t>
            </a:r>
            <a:r>
              <a:rPr kumimoji="0" lang="en-GB" sz="1000" b="0" i="0" u="none" strike="noStrike" kern="1200" cap="none" spc="-10" normalizeH="0" baseline="0" noProof="0" dirty="0">
                <a:ln>
                  <a:noFill/>
                </a:ln>
                <a:solidFill>
                  <a:srgbClr val="5F5F5F"/>
                </a:solidFill>
                <a:effectLst/>
                <a:uLnTx/>
                <a:uFillTx/>
                <a:latin typeface="Tahoma"/>
                <a:ea typeface="+mn-ea"/>
                <a:cs typeface="Tahoma"/>
              </a:rPr>
              <a:t>It provides access, time and know how to </a:t>
            </a:r>
            <a:r>
              <a:rPr kumimoji="0" lang="en-GB" sz="1000" b="0" i="0" u="none" strike="noStrike" kern="1200" cap="none" spc="-10" normalizeH="0" baseline="0" noProof="0" dirty="0" err="1">
                <a:ln>
                  <a:noFill/>
                </a:ln>
                <a:solidFill>
                  <a:srgbClr val="5F5F5F"/>
                </a:solidFill>
                <a:effectLst/>
                <a:uLnTx/>
                <a:uFillTx/>
                <a:latin typeface="Tahoma"/>
                <a:ea typeface="+mn-ea"/>
                <a:cs typeface="Tahoma"/>
              </a:rPr>
              <a:t>startups</a:t>
            </a:r>
            <a:r>
              <a:rPr kumimoji="0" lang="en-GB" sz="1000" b="0" i="0" u="none" strike="noStrike" kern="1200" cap="none" spc="-10" normalizeH="0" baseline="0" noProof="0" dirty="0">
                <a:ln>
                  <a:noFill/>
                </a:ln>
                <a:solidFill>
                  <a:srgbClr val="5F5F5F"/>
                </a:solidFill>
                <a:effectLst/>
                <a:uLnTx/>
                <a:uFillTx/>
                <a:latin typeface="Tahoma"/>
                <a:ea typeface="+mn-ea"/>
                <a:cs typeface="Tahoma"/>
              </a:rPr>
              <a:t> and Professional Investors to democratize the </a:t>
            </a:r>
            <a:r>
              <a:rPr kumimoji="0" lang="en-GB" sz="1000" b="1" i="0" u="none" strike="noStrike" kern="1200" cap="none" spc="-10" normalizeH="0" baseline="0" noProof="0" dirty="0">
                <a:ln>
                  <a:noFill/>
                </a:ln>
                <a:solidFill>
                  <a:srgbClr val="1F497D"/>
                </a:solidFill>
                <a:effectLst/>
                <a:uLnTx/>
                <a:uFillTx/>
                <a:latin typeface="Tahoma"/>
                <a:ea typeface="+mn-ea"/>
                <a:cs typeface="Tahoma"/>
              </a:rPr>
              <a:t>fundraising</a:t>
            </a:r>
            <a:r>
              <a:rPr kumimoji="0" lang="en-GB" sz="1000" b="0" i="0" u="none" strike="noStrike" kern="1200" cap="none" spc="-10" normalizeH="0" baseline="0" noProof="0" dirty="0">
                <a:ln>
                  <a:noFill/>
                </a:ln>
                <a:solidFill>
                  <a:srgbClr val="5F5F5F"/>
                </a:solidFill>
                <a:effectLst/>
                <a:uLnTx/>
                <a:uFillTx/>
                <a:latin typeface="Tahoma"/>
                <a:ea typeface="+mn-ea"/>
                <a:cs typeface="Tahoma"/>
              </a:rPr>
              <a:t> process, combining the professionalism of VCs and the flexibility of Angel investing</a:t>
            </a:r>
            <a:endParaRPr kumimoji="0" lang="en-GB" sz="1000" b="1" i="0" u="none" strike="noStrike" kern="1200" cap="none" spc="-10" normalizeH="0" baseline="0" noProof="0" dirty="0">
              <a:ln>
                <a:noFill/>
              </a:ln>
              <a:solidFill>
                <a:srgbClr val="1F497D"/>
              </a:solidFill>
              <a:effectLst/>
              <a:uLnTx/>
              <a:uFillTx/>
              <a:latin typeface="Tahoma"/>
              <a:ea typeface="+mn-ea"/>
              <a:cs typeface="Tahoma"/>
            </a:endParaRPr>
          </a:p>
          <a:p>
            <a:pPr marL="12700" marR="5080" lvl="0" indent="0" algn="just" defTabSz="914400" rtl="0" eaLnBrk="1" fontAlgn="auto" latinLnBrk="0" hangingPunct="1">
              <a:lnSpc>
                <a:spcPct val="100000"/>
              </a:lnSpc>
              <a:spcBef>
                <a:spcPts val="95"/>
              </a:spcBef>
              <a:spcAft>
                <a:spcPts val="400"/>
              </a:spcAft>
              <a:buClrTx/>
              <a:buSzTx/>
              <a:buFontTx/>
              <a:buNone/>
              <a:tabLst/>
              <a:defRPr/>
            </a:pPr>
            <a:r>
              <a:rPr kumimoji="0" lang="en-GB" sz="1000" b="0" i="0" u="none" strike="noStrike" kern="1200" cap="none" spc="-10" normalizeH="0" baseline="0" noProof="0" dirty="0">
                <a:ln>
                  <a:noFill/>
                </a:ln>
                <a:solidFill>
                  <a:srgbClr val="5F5F5F"/>
                </a:solidFill>
                <a:effectLst/>
                <a:uLnTx/>
                <a:uFillTx/>
                <a:latin typeface="Tahoma"/>
                <a:ea typeface="+mn-ea"/>
                <a:cs typeface="Tahoma"/>
              </a:rPr>
              <a:t>Read “</a:t>
            </a:r>
            <a:r>
              <a:rPr kumimoji="0" lang="en-GB" sz="1000" b="0" i="0" u="none" strike="noStrike" kern="1200" cap="none" spc="-10" normalizeH="0" baseline="0" noProof="0" dirty="0">
                <a:ln>
                  <a:noFill/>
                </a:ln>
                <a:solidFill>
                  <a:srgbClr val="5F5F5F"/>
                </a:solidFill>
                <a:effectLst/>
                <a:uLnTx/>
                <a:uFillTx/>
                <a:latin typeface="Tahoma"/>
                <a:ea typeface="+mn-ea"/>
                <a:cs typeface="Tahoma"/>
                <a:hlinkClick r:id="rId3"/>
              </a:rPr>
              <a:t>Democratizing </a:t>
            </a:r>
            <a:r>
              <a:rPr kumimoji="0" lang="en-GB" sz="1000" b="0" i="0" u="none" strike="noStrike" kern="1200" cap="none" spc="-10" normalizeH="0" baseline="0" noProof="0" dirty="0" err="1">
                <a:ln>
                  <a:noFill/>
                </a:ln>
                <a:solidFill>
                  <a:srgbClr val="5F5F5F"/>
                </a:solidFill>
                <a:effectLst/>
                <a:uLnTx/>
                <a:uFillTx/>
                <a:latin typeface="Tahoma"/>
                <a:ea typeface="+mn-ea"/>
                <a:cs typeface="Tahoma"/>
                <a:hlinkClick r:id="rId3"/>
              </a:rPr>
              <a:t>Startup</a:t>
            </a:r>
            <a:r>
              <a:rPr kumimoji="0" lang="en-GB" sz="1000" b="0" i="0" u="none" strike="noStrike" kern="1200" cap="none" spc="-10" normalizeH="0" baseline="0" noProof="0" dirty="0">
                <a:ln>
                  <a:noFill/>
                </a:ln>
                <a:solidFill>
                  <a:srgbClr val="5F5F5F"/>
                </a:solidFill>
                <a:effectLst/>
                <a:uLnTx/>
                <a:uFillTx/>
                <a:latin typeface="Tahoma"/>
                <a:ea typeface="+mn-ea"/>
                <a:cs typeface="Tahoma"/>
                <a:hlinkClick r:id="rId3"/>
              </a:rPr>
              <a:t> Investment</a:t>
            </a:r>
            <a:r>
              <a:rPr kumimoji="0" lang="en-GB" sz="1000" b="0" i="0" u="none" strike="noStrike" kern="1200" cap="none" spc="-10" normalizeH="0" baseline="0" noProof="0" dirty="0">
                <a:ln>
                  <a:noFill/>
                </a:ln>
                <a:solidFill>
                  <a:srgbClr val="5F5F5F"/>
                </a:solidFill>
                <a:effectLst/>
                <a:uLnTx/>
                <a:uFillTx/>
                <a:latin typeface="Tahoma"/>
                <a:ea typeface="+mn-ea"/>
                <a:cs typeface="Tahoma"/>
              </a:rPr>
              <a:t>” by Karen </a:t>
            </a:r>
            <a:r>
              <a:rPr kumimoji="0" lang="en-GB" sz="1000" b="0" i="0" u="none" strike="noStrike" kern="1200" cap="none" spc="-10" normalizeH="0" baseline="0" noProof="0" dirty="0" err="1">
                <a:ln>
                  <a:noFill/>
                </a:ln>
                <a:solidFill>
                  <a:srgbClr val="5F5F5F"/>
                </a:solidFill>
                <a:effectLst/>
                <a:uLnTx/>
                <a:uFillTx/>
                <a:latin typeface="Tahoma"/>
                <a:ea typeface="+mn-ea"/>
                <a:cs typeface="Tahoma"/>
              </a:rPr>
              <a:t>Contet</a:t>
            </a:r>
            <a:r>
              <a:rPr kumimoji="0" lang="en-GB" sz="1000" b="0" i="0" u="none" strike="noStrike" kern="1200" cap="none" spc="-10" normalizeH="0" baseline="0" noProof="0" dirty="0">
                <a:ln>
                  <a:noFill/>
                </a:ln>
                <a:solidFill>
                  <a:srgbClr val="5F5F5F"/>
                </a:solidFill>
                <a:effectLst/>
                <a:uLnTx/>
                <a:uFillTx/>
                <a:latin typeface="Tahoma"/>
                <a:ea typeface="+mn-ea"/>
                <a:cs typeface="Tahoma"/>
              </a:rPr>
              <a:t> </a:t>
            </a:r>
            <a:r>
              <a:rPr kumimoji="0" lang="en-GB" sz="1000" b="0" i="0" u="none" strike="noStrike" kern="1200" cap="none" spc="-10" normalizeH="0" baseline="0" noProof="0" dirty="0" err="1">
                <a:ln>
                  <a:noFill/>
                </a:ln>
                <a:solidFill>
                  <a:srgbClr val="5F5F5F"/>
                </a:solidFill>
                <a:effectLst/>
                <a:uLnTx/>
                <a:uFillTx/>
                <a:latin typeface="Tahoma"/>
                <a:ea typeface="+mn-ea"/>
                <a:cs typeface="Tahoma"/>
              </a:rPr>
              <a:t>Farzam</a:t>
            </a:r>
            <a:r>
              <a:rPr kumimoji="0" lang="en-GB" sz="1000" b="0" i="0" u="none" strike="noStrike" kern="1200" cap="none" spc="-10" normalizeH="0" baseline="0" noProof="0" dirty="0">
                <a:ln>
                  <a:noFill/>
                </a:ln>
                <a:solidFill>
                  <a:srgbClr val="5F5F5F"/>
                </a:solidFill>
                <a:effectLst/>
                <a:uLnTx/>
                <a:uFillTx/>
                <a:latin typeface="Tahoma"/>
                <a:ea typeface="+mn-ea"/>
                <a:cs typeface="Tahoma"/>
              </a:rPr>
              <a:t> to learn about how </a:t>
            </a:r>
            <a:r>
              <a:rPr kumimoji="0" lang="en-GB" sz="1000" b="0" i="0" u="none" strike="noStrike" kern="1200" cap="none" spc="-10" normalizeH="0" baseline="0" noProof="0" dirty="0" err="1">
                <a:ln>
                  <a:noFill/>
                </a:ln>
                <a:solidFill>
                  <a:srgbClr val="5F5F5F"/>
                </a:solidFill>
                <a:effectLst/>
                <a:uLnTx/>
                <a:uFillTx/>
                <a:latin typeface="Tahoma"/>
                <a:ea typeface="+mn-ea"/>
                <a:cs typeface="Tahoma"/>
              </a:rPr>
              <a:t>AngelHub</a:t>
            </a:r>
            <a:r>
              <a:rPr kumimoji="0" lang="en-GB" sz="1000" b="0" i="0" u="none" strike="noStrike" kern="1200" cap="none" spc="-10" normalizeH="0" baseline="0" noProof="0" dirty="0">
                <a:ln>
                  <a:noFill/>
                </a:ln>
                <a:solidFill>
                  <a:srgbClr val="5F5F5F"/>
                </a:solidFill>
                <a:effectLst/>
                <a:uLnTx/>
                <a:uFillTx/>
                <a:latin typeface="Tahoma"/>
                <a:ea typeface="+mn-ea"/>
                <a:cs typeface="Tahoma"/>
              </a:rPr>
              <a:t> will revolutionized how </a:t>
            </a:r>
            <a:r>
              <a:rPr kumimoji="0" lang="en-GB" sz="1000" b="1" i="0" u="none" strike="noStrike" kern="1200" cap="none" spc="-10" normalizeH="0" baseline="0" noProof="0" dirty="0" err="1">
                <a:ln>
                  <a:noFill/>
                </a:ln>
                <a:solidFill>
                  <a:srgbClr val="1F497D"/>
                </a:solidFill>
                <a:effectLst/>
                <a:uLnTx/>
                <a:uFillTx/>
                <a:latin typeface="Tahoma"/>
                <a:ea typeface="+mn-ea"/>
                <a:cs typeface="Tahoma"/>
              </a:rPr>
              <a:t>startups</a:t>
            </a:r>
            <a:r>
              <a:rPr kumimoji="0" lang="en-GB" sz="1000" b="0" i="0" u="none" strike="noStrike" kern="1200" cap="none" spc="-10" normalizeH="0" baseline="0" noProof="0" dirty="0">
                <a:ln>
                  <a:noFill/>
                </a:ln>
                <a:solidFill>
                  <a:srgbClr val="5F5F5F"/>
                </a:solidFill>
                <a:effectLst/>
                <a:uLnTx/>
                <a:uFillTx/>
                <a:latin typeface="Tahoma"/>
                <a:ea typeface="+mn-ea"/>
                <a:cs typeface="Tahoma"/>
              </a:rPr>
              <a:t> and </a:t>
            </a:r>
            <a:r>
              <a:rPr kumimoji="0" lang="en-GB" sz="1000" b="1" i="0" u="none" strike="noStrike" kern="1200" cap="none" spc="-10" normalizeH="0" baseline="0" noProof="0" dirty="0">
                <a:ln>
                  <a:noFill/>
                </a:ln>
                <a:solidFill>
                  <a:srgbClr val="1F497D"/>
                </a:solidFill>
                <a:effectLst/>
                <a:uLnTx/>
                <a:uFillTx/>
                <a:latin typeface="Tahoma"/>
                <a:ea typeface="+mn-ea"/>
                <a:cs typeface="Tahoma"/>
              </a:rPr>
              <a:t>investors</a:t>
            </a:r>
            <a:r>
              <a:rPr kumimoji="0" lang="en-GB" sz="1000" b="0" i="0" u="none" strike="noStrike" kern="1200" cap="none" spc="-10" normalizeH="0" baseline="0" noProof="0" dirty="0">
                <a:ln>
                  <a:noFill/>
                </a:ln>
                <a:solidFill>
                  <a:srgbClr val="5F5F5F"/>
                </a:solidFill>
                <a:effectLst/>
                <a:uLnTx/>
                <a:uFillTx/>
                <a:latin typeface="Tahoma"/>
                <a:ea typeface="+mn-ea"/>
                <a:cs typeface="Tahoma"/>
              </a:rPr>
              <a:t> interact</a:t>
            </a:r>
            <a:endParaRPr kumimoji="0" sz="1050" b="0" i="0" u="none" strike="noStrike" kern="1200" cap="none" spc="-30" normalizeH="0" baseline="0" noProof="0" dirty="0">
              <a:ln>
                <a:noFill/>
              </a:ln>
              <a:solidFill>
                <a:srgbClr val="1F497D"/>
              </a:solidFill>
              <a:effectLst/>
              <a:uLnTx/>
              <a:uFillTx/>
              <a:latin typeface="Tahoma"/>
              <a:ea typeface="+mn-ea"/>
              <a:cs typeface="Tahoma"/>
            </a:endParaRPr>
          </a:p>
        </p:txBody>
      </p:sp>
      <p:sp>
        <p:nvSpPr>
          <p:cNvPr id="24" name="object 24"/>
          <p:cNvSpPr/>
          <p:nvPr/>
        </p:nvSpPr>
        <p:spPr>
          <a:xfrm>
            <a:off x="2590800" y="1249681"/>
            <a:ext cx="732917" cy="45719"/>
          </a:xfrm>
          <a:custGeom>
            <a:avLst/>
            <a:gdLst/>
            <a:ahLst/>
            <a:cxnLst/>
            <a:rect l="l" t="t" r="r" b="b"/>
            <a:pathLst>
              <a:path w="2023745">
                <a:moveTo>
                  <a:pt x="0" y="0"/>
                </a:moveTo>
                <a:lnTo>
                  <a:pt x="2023237" y="0"/>
                </a:lnTo>
              </a:path>
            </a:pathLst>
          </a:custGeom>
          <a:ln w="9144">
            <a:solidFill>
              <a:srgbClr val="33333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object 25"/>
          <p:cNvSpPr/>
          <p:nvPr/>
        </p:nvSpPr>
        <p:spPr>
          <a:xfrm>
            <a:off x="150876" y="1168908"/>
            <a:ext cx="1149350" cy="147955"/>
          </a:xfrm>
          <a:custGeom>
            <a:avLst/>
            <a:gdLst/>
            <a:ahLst/>
            <a:cxnLst/>
            <a:rect l="l" t="t" r="r" b="b"/>
            <a:pathLst>
              <a:path w="1149350" h="147955">
                <a:moveTo>
                  <a:pt x="0" y="147827"/>
                </a:moveTo>
                <a:lnTo>
                  <a:pt x="1149096" y="147827"/>
                </a:lnTo>
                <a:lnTo>
                  <a:pt x="1149096" y="0"/>
                </a:lnTo>
                <a:lnTo>
                  <a:pt x="0" y="0"/>
                </a:lnTo>
                <a:lnTo>
                  <a:pt x="0" y="147827"/>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object 26"/>
          <p:cNvSpPr txBox="1"/>
          <p:nvPr/>
        </p:nvSpPr>
        <p:spPr>
          <a:xfrm>
            <a:off x="152400" y="179895"/>
            <a:ext cx="6050280" cy="2841804"/>
          </a:xfrm>
          <a:prstGeom prst="rect">
            <a:avLst/>
          </a:prstGeom>
        </p:spPr>
        <p:txBody>
          <a:bodyPr vert="horz" wrap="square" lIns="0" tIns="86360" rIns="0" bIns="0" rtlCol="0">
            <a:spAutoFit/>
          </a:bodyPr>
          <a:lstStyle/>
          <a:p>
            <a:pPr marL="31115" marR="0" lvl="0" indent="0" algn="l" defTabSz="914400" rtl="0" eaLnBrk="1" fontAlgn="auto" latinLnBrk="0" hangingPunct="1">
              <a:lnSpc>
                <a:spcPct val="100000"/>
              </a:lnSpc>
              <a:spcBef>
                <a:spcPts val="680"/>
              </a:spcBef>
              <a:spcAft>
                <a:spcPts val="0"/>
              </a:spcAft>
              <a:buClrTx/>
              <a:buSzTx/>
              <a:buFontTx/>
              <a:buNone/>
              <a:tabLst/>
              <a:defRPr/>
            </a:pPr>
            <a:r>
              <a:rPr kumimoji="0" lang="fr-FR" sz="1800" b="1" i="0" u="none" strike="noStrike" kern="1200" cap="none" spc="-5" normalizeH="0" baseline="0" noProof="0" dirty="0">
                <a:ln>
                  <a:noFill/>
                </a:ln>
                <a:solidFill>
                  <a:srgbClr val="1F497D"/>
                </a:solidFill>
                <a:effectLst/>
                <a:uLnTx/>
                <a:uFillTx/>
                <a:latin typeface="Tahoma"/>
                <a:ea typeface="+mn-ea"/>
                <a:cs typeface="Tahoma"/>
              </a:rPr>
              <a:t>Company Presentation: AngelHub.io</a:t>
            </a:r>
            <a:endParaRPr kumimoji="0" sz="1800" b="0" i="0" u="none" strike="noStrike" kern="1200" cap="none" spc="0" normalizeH="0" baseline="0" noProof="0" dirty="0">
              <a:ln>
                <a:noFill/>
              </a:ln>
              <a:solidFill>
                <a:srgbClr val="1F497D"/>
              </a:solidFill>
              <a:effectLst/>
              <a:uLnTx/>
              <a:uFillTx/>
              <a:latin typeface="Tahoma"/>
              <a:ea typeface="+mn-ea"/>
              <a:cs typeface="Tahoma"/>
            </a:endParaRPr>
          </a:p>
          <a:p>
            <a:pPr marL="31115" marR="0" lvl="0" indent="0" algn="l" defTabSz="914400" rtl="0" eaLnBrk="1" fontAlgn="auto" latinLnBrk="0" hangingPunct="1">
              <a:lnSpc>
                <a:spcPct val="100000"/>
              </a:lnSpc>
              <a:spcBef>
                <a:spcPts val="390"/>
              </a:spcBef>
              <a:spcAft>
                <a:spcPts val="0"/>
              </a:spcAft>
              <a:buClrTx/>
              <a:buSzTx/>
              <a:buFontTx/>
              <a:buNone/>
              <a:tabLst/>
              <a:defRPr/>
            </a:pPr>
            <a:r>
              <a:rPr kumimoji="0" lang="en-GB" sz="1200" b="0" i="0" u="none" strike="noStrike" kern="1200" cap="none" spc="-5" normalizeH="0" baseline="0" noProof="0" dirty="0">
                <a:ln>
                  <a:noFill/>
                </a:ln>
                <a:solidFill>
                  <a:srgbClr val="1F497D"/>
                </a:solidFill>
                <a:effectLst/>
                <a:uLnTx/>
                <a:uFillTx/>
                <a:latin typeface="Tahoma"/>
                <a:ea typeface="+mn-ea"/>
                <a:cs typeface="Tahoma"/>
              </a:rPr>
              <a:t>FOCUS </a:t>
            </a:r>
            <a:r>
              <a:rPr kumimoji="0" lang="en-GB" sz="1200" b="0" i="0" u="none" strike="noStrike" kern="1200" cap="none" spc="0" normalizeH="0" baseline="0" noProof="0" dirty="0">
                <a:ln>
                  <a:noFill/>
                </a:ln>
                <a:solidFill>
                  <a:srgbClr val="1F497D"/>
                </a:solidFill>
                <a:effectLst/>
                <a:uLnTx/>
                <a:uFillTx/>
                <a:latin typeface="Tahoma"/>
                <a:ea typeface="+mn-ea"/>
                <a:cs typeface="Tahoma"/>
              </a:rPr>
              <a:t>ON ANGELHUB - HONG-KONG &amp; EQUITY CROWDFUNDING</a:t>
            </a:r>
          </a:p>
          <a:p>
            <a:pPr marL="36195" marR="5080" lvl="0" indent="0" algn="l" defTabSz="914400" rtl="0" eaLnBrk="1" fontAlgn="auto" latinLnBrk="0" hangingPunct="1">
              <a:lnSpc>
                <a:spcPct val="100000"/>
              </a:lnSpc>
              <a:spcBef>
                <a:spcPts val="209"/>
              </a:spcBef>
              <a:spcAft>
                <a:spcPts val="0"/>
              </a:spcAft>
              <a:buClrTx/>
              <a:buSzTx/>
              <a:buFontTx/>
              <a:buNone/>
              <a:tabLst/>
              <a:defRPr/>
            </a:pPr>
            <a:r>
              <a:rPr kumimoji="0" lang="en-GB" sz="1000" b="0" i="0" u="none" strike="noStrike" kern="1200" cap="none" spc="-5" normalizeH="0" baseline="0" noProof="0" dirty="0">
                <a:ln>
                  <a:noFill/>
                </a:ln>
                <a:solidFill>
                  <a:srgbClr val="333333"/>
                </a:solidFill>
                <a:effectLst/>
                <a:uLnTx/>
                <a:uFillTx/>
                <a:latin typeface="Tahoma"/>
                <a:ea typeface="+mn-ea"/>
                <a:cs typeface="Tahoma"/>
              </a:rPr>
              <a:t>3 months ago FinTech Club assisted to AngelHub.io in Hong Kong, the first Hong Kong regulated Equity Crowdfunding Platform, for Start-ups investment and financing</a:t>
            </a:r>
            <a:endParaRPr kumimoji="0" lang="en-GB" sz="1000" b="0" i="0" u="none" strike="noStrike" kern="1200" cap="none" spc="0" normalizeH="0" baseline="0" noProof="0" dirty="0">
              <a:ln>
                <a:noFill/>
              </a:ln>
              <a:solidFill>
                <a:prstClr val="black"/>
              </a:solidFill>
              <a:effectLst/>
              <a:uLnTx/>
              <a:uFillTx/>
              <a:latin typeface="Tahoma"/>
              <a:ea typeface="+mn-ea"/>
              <a:cs typeface="Tahoma"/>
            </a:endParaRPr>
          </a:p>
          <a:p>
            <a:pPr marL="12700" marR="0" lvl="0" indent="0" algn="l" defTabSz="914400" rtl="0" eaLnBrk="1" fontAlgn="auto" latinLnBrk="0" hangingPunct="1">
              <a:lnSpc>
                <a:spcPct val="100000"/>
              </a:lnSpc>
              <a:spcBef>
                <a:spcPts val="484"/>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Tahoma"/>
                <a:ea typeface="+mn-ea"/>
                <a:cs typeface="Tahoma"/>
              </a:rPr>
              <a:t>ANGELHUB LAUNCH! Oct.29, 2018</a:t>
            </a:r>
          </a:p>
          <a:p>
            <a:pPr marL="133350" marR="2973705" lvl="0" indent="0" algn="just" defTabSz="914400" rtl="0" eaLnBrk="1" fontAlgn="auto" latinLnBrk="0" hangingPunct="1">
              <a:lnSpc>
                <a:spcPct val="100000"/>
              </a:lnSpc>
              <a:spcBef>
                <a:spcPts val="475"/>
              </a:spcBef>
              <a:spcAft>
                <a:spcPts val="0"/>
              </a:spcAft>
              <a:buClrTx/>
              <a:buSzTx/>
              <a:buFontTx/>
              <a:buNone/>
              <a:tabLst/>
              <a:defRPr/>
            </a:pPr>
            <a:r>
              <a:rPr kumimoji="0" lang="en-US" sz="1000" b="0" i="0" u="none" strike="noStrike" kern="1200" cap="none" spc="-10" normalizeH="0" baseline="0" noProof="0" dirty="0">
                <a:ln>
                  <a:noFill/>
                </a:ln>
                <a:solidFill>
                  <a:srgbClr val="5F5F5F"/>
                </a:solidFill>
                <a:effectLst/>
                <a:uLnTx/>
                <a:uFillTx/>
                <a:latin typeface="Tahoma"/>
                <a:ea typeface="+mn-ea"/>
                <a:cs typeface="Tahoma"/>
              </a:rPr>
              <a:t>Having work with </a:t>
            </a:r>
            <a:r>
              <a:rPr kumimoji="0" lang="en-US" sz="1050" b="1" i="0" u="none" strike="noStrike" kern="1200" cap="none" spc="-30" normalizeH="0" baseline="0" noProof="0" dirty="0" err="1">
                <a:ln>
                  <a:noFill/>
                </a:ln>
                <a:solidFill>
                  <a:srgbClr val="1F497D"/>
                </a:solidFill>
                <a:effectLst/>
                <a:uLnTx/>
                <a:uFillTx/>
                <a:latin typeface="Tahoma"/>
                <a:ea typeface="+mn-ea"/>
                <a:cs typeface="Tahoma"/>
              </a:rPr>
              <a:t>Whub</a:t>
            </a:r>
            <a:r>
              <a:rPr kumimoji="0" lang="en-US" sz="1000" b="0" i="0" u="none" strike="noStrike" kern="1200" cap="none" spc="-10" normalizeH="0" baseline="0" noProof="0" dirty="0">
                <a:ln>
                  <a:noFill/>
                </a:ln>
                <a:solidFill>
                  <a:srgbClr val="5F5F5F"/>
                </a:solidFill>
                <a:effectLst/>
                <a:uLnTx/>
                <a:uFillTx/>
                <a:latin typeface="Tahoma"/>
                <a:ea typeface="+mn-ea"/>
                <a:cs typeface="Tahoma"/>
              </a:rPr>
              <a:t> regarding the Hong Kong Startup Ecosystem White Paper 2018 (download here: </a:t>
            </a:r>
            <a:r>
              <a:rPr kumimoji="0" lang="en-US" sz="1000" b="0" i="0" u="none" strike="noStrike" kern="1200" cap="none" spc="-10" normalizeH="0" baseline="0" noProof="0" dirty="0">
                <a:ln>
                  <a:noFill/>
                </a:ln>
                <a:solidFill>
                  <a:srgbClr val="5F5F5F"/>
                </a:solidFill>
                <a:effectLst/>
                <a:uLnTx/>
                <a:uFillTx/>
                <a:latin typeface="Tahoma"/>
                <a:ea typeface="+mn-ea"/>
                <a:cs typeface="Tahoma"/>
                <a:hlinkClick r:id="rId4"/>
              </a:rPr>
              <a:t>https://www.whub.io/toolbox</a:t>
            </a:r>
            <a:r>
              <a:rPr kumimoji="0" lang="en-US" sz="1000" b="0" i="0" u="none" strike="noStrike" kern="1200" cap="none" spc="-10" normalizeH="0" baseline="0" noProof="0" dirty="0">
                <a:ln>
                  <a:noFill/>
                </a:ln>
                <a:solidFill>
                  <a:srgbClr val="5F5F5F"/>
                </a:solidFill>
                <a:effectLst/>
                <a:uLnTx/>
                <a:uFillTx/>
                <a:latin typeface="Tahoma"/>
                <a:ea typeface="+mn-ea"/>
                <a:cs typeface="Tahoma"/>
              </a:rPr>
              <a:t>) FinTech Club had the chance to be invited by </a:t>
            </a:r>
            <a:r>
              <a:rPr kumimoji="0" lang="en-US" sz="1050" b="1" i="0" u="none" strike="noStrike" kern="1200" cap="none" spc="-30" normalizeH="0" baseline="0" noProof="0" dirty="0">
                <a:ln>
                  <a:noFill/>
                </a:ln>
                <a:solidFill>
                  <a:srgbClr val="1F497D"/>
                </a:solidFill>
                <a:effectLst/>
                <a:uLnTx/>
                <a:uFillTx/>
                <a:latin typeface="Tahoma"/>
                <a:ea typeface="+mn-ea"/>
                <a:cs typeface="Tahoma"/>
              </a:rPr>
              <a:t>Karen </a:t>
            </a:r>
            <a:r>
              <a:rPr kumimoji="0" lang="en-US" sz="1050" b="1" i="0" u="none" strike="noStrike" kern="1200" cap="none" spc="-30" normalizeH="0" baseline="0" noProof="0" dirty="0" err="1">
                <a:ln>
                  <a:noFill/>
                </a:ln>
                <a:solidFill>
                  <a:srgbClr val="1F497D"/>
                </a:solidFill>
                <a:effectLst/>
                <a:uLnTx/>
                <a:uFillTx/>
                <a:latin typeface="Tahoma"/>
                <a:ea typeface="+mn-ea"/>
                <a:cs typeface="Tahoma"/>
              </a:rPr>
              <a:t>Contet</a:t>
            </a:r>
            <a:r>
              <a:rPr kumimoji="0" lang="en-US" sz="1050" b="1" i="0" u="none" strike="noStrike" kern="1200" cap="none" spc="-30" normalizeH="0" baseline="0" noProof="0" dirty="0">
                <a:ln>
                  <a:noFill/>
                </a:ln>
                <a:solidFill>
                  <a:srgbClr val="1F497D"/>
                </a:solidFill>
                <a:effectLst/>
                <a:uLnTx/>
                <a:uFillTx/>
                <a:latin typeface="Tahoma"/>
                <a:ea typeface="+mn-ea"/>
                <a:cs typeface="Tahoma"/>
              </a:rPr>
              <a:t> </a:t>
            </a:r>
            <a:r>
              <a:rPr kumimoji="0" lang="en-US" sz="1050" b="1" i="0" u="none" strike="noStrike" kern="1200" cap="none" spc="-30" normalizeH="0" baseline="0" noProof="0" dirty="0" err="1">
                <a:ln>
                  <a:noFill/>
                </a:ln>
                <a:solidFill>
                  <a:srgbClr val="1F497D"/>
                </a:solidFill>
                <a:effectLst/>
                <a:uLnTx/>
                <a:uFillTx/>
                <a:latin typeface="Tahoma"/>
                <a:ea typeface="+mn-ea"/>
                <a:cs typeface="Tahoma"/>
              </a:rPr>
              <a:t>Farzam</a:t>
            </a:r>
            <a:r>
              <a:rPr kumimoji="0" lang="en-US" sz="1050" b="1" i="0" u="none" strike="noStrike" kern="1200" cap="none" spc="-30" normalizeH="0" baseline="0" noProof="0" dirty="0">
                <a:ln>
                  <a:noFill/>
                </a:ln>
                <a:solidFill>
                  <a:srgbClr val="1F497D"/>
                </a:solidFill>
                <a:effectLst/>
                <a:uLnTx/>
                <a:uFillTx/>
                <a:latin typeface="Tahoma"/>
                <a:ea typeface="+mn-ea"/>
                <a:cs typeface="Tahoma"/>
              </a:rPr>
              <a:t>, Co-Founder &amp; CEO </a:t>
            </a:r>
            <a:r>
              <a:rPr kumimoji="0" lang="en-US" sz="1000" b="0" i="0" u="none" strike="noStrike" kern="1200" cap="none" spc="-10" normalizeH="0" baseline="0" noProof="0" dirty="0">
                <a:ln>
                  <a:noFill/>
                </a:ln>
                <a:solidFill>
                  <a:srgbClr val="5F5F5F"/>
                </a:solidFill>
                <a:effectLst/>
                <a:uLnTx/>
                <a:uFillTx/>
                <a:latin typeface="Tahoma"/>
                <a:ea typeface="+mn-ea"/>
                <a:cs typeface="Tahoma"/>
              </a:rPr>
              <a:t>to </a:t>
            </a:r>
            <a:r>
              <a:rPr kumimoji="0" lang="en-US" sz="1050" b="1" i="0" u="none" strike="noStrike" kern="1200" cap="none" spc="-30" normalizeH="0" baseline="0" noProof="0" dirty="0" err="1">
                <a:ln>
                  <a:noFill/>
                </a:ln>
                <a:solidFill>
                  <a:srgbClr val="1F497D"/>
                </a:solidFill>
                <a:effectLst/>
                <a:uLnTx/>
                <a:uFillTx/>
                <a:latin typeface="Tahoma"/>
                <a:ea typeface="+mn-ea"/>
                <a:cs typeface="Tahoma"/>
              </a:rPr>
              <a:t>AngelHub</a:t>
            </a:r>
            <a:r>
              <a:rPr kumimoji="0" lang="en-US" sz="1050" b="1" i="0" u="none" strike="noStrike" kern="1200" cap="none" spc="-30" normalizeH="0" baseline="0" noProof="0" dirty="0">
                <a:ln>
                  <a:noFill/>
                </a:ln>
                <a:solidFill>
                  <a:srgbClr val="1F497D"/>
                </a:solidFill>
                <a:effectLst/>
                <a:uLnTx/>
                <a:uFillTx/>
                <a:latin typeface="Tahoma"/>
                <a:ea typeface="+mn-ea"/>
                <a:cs typeface="Tahoma"/>
              </a:rPr>
              <a:t> </a:t>
            </a:r>
            <a:r>
              <a:rPr kumimoji="0" lang="en-US" sz="1000" b="0" i="0" u="none" strike="noStrike" kern="1200" cap="none" spc="-10" normalizeH="0" baseline="0" noProof="0" dirty="0">
                <a:ln>
                  <a:noFill/>
                </a:ln>
                <a:solidFill>
                  <a:srgbClr val="5F5F5F"/>
                </a:solidFill>
                <a:effectLst/>
                <a:uLnTx/>
                <a:uFillTx/>
                <a:latin typeface="Tahoma"/>
                <a:ea typeface="+mn-ea"/>
                <a:cs typeface="Tahoma"/>
              </a:rPr>
              <a:t>Pre-launch event at the Hong Kong Stock Exchange on Oct. 29, 2018. </a:t>
            </a:r>
            <a:r>
              <a:rPr kumimoji="0" lang="en-GB" sz="1000" b="0" i="0" u="none" strike="noStrike" kern="1200" cap="none" spc="-10" normalizeH="0" baseline="0" noProof="0" dirty="0">
                <a:ln>
                  <a:noFill/>
                </a:ln>
                <a:solidFill>
                  <a:srgbClr val="5F5F5F"/>
                </a:solidFill>
                <a:effectLst/>
                <a:uLnTx/>
                <a:uFillTx/>
                <a:latin typeface="Tahoma"/>
                <a:ea typeface="+mn-ea"/>
                <a:cs typeface="Tahoma"/>
              </a:rPr>
              <a:t>The event  was a momentous occasion for </a:t>
            </a:r>
            <a:r>
              <a:rPr kumimoji="0" lang="en-GB" sz="1000" b="0" i="0" u="none" strike="noStrike" kern="1200" cap="none" spc="-10" normalizeH="0" baseline="0" noProof="0" dirty="0" err="1">
                <a:ln>
                  <a:noFill/>
                </a:ln>
                <a:solidFill>
                  <a:srgbClr val="5F5F5F"/>
                </a:solidFill>
                <a:effectLst/>
                <a:uLnTx/>
                <a:uFillTx/>
                <a:latin typeface="Tahoma"/>
                <a:ea typeface="+mn-ea"/>
                <a:cs typeface="Tahoma"/>
              </a:rPr>
              <a:t>WHub</a:t>
            </a:r>
            <a:r>
              <a:rPr kumimoji="0" lang="en-GB" sz="1000" b="0" i="0" u="none" strike="noStrike" kern="1200" cap="none" spc="-10" normalizeH="0" baseline="0" noProof="0" dirty="0">
                <a:ln>
                  <a:noFill/>
                </a:ln>
                <a:solidFill>
                  <a:srgbClr val="5F5F5F"/>
                </a:solidFill>
                <a:effectLst/>
                <a:uLnTx/>
                <a:uFillTx/>
                <a:latin typeface="Tahoma"/>
                <a:ea typeface="+mn-ea"/>
                <a:cs typeface="Tahoma"/>
              </a:rPr>
              <a:t>, HK’s </a:t>
            </a:r>
            <a:r>
              <a:rPr kumimoji="0" lang="en-GB" sz="1000" b="0" i="0" u="none" strike="noStrike" kern="1200" cap="none" spc="-10" normalizeH="0" baseline="0" noProof="0" dirty="0" err="1">
                <a:ln>
                  <a:noFill/>
                </a:ln>
                <a:solidFill>
                  <a:srgbClr val="5F5F5F"/>
                </a:solidFill>
                <a:effectLst/>
                <a:uLnTx/>
                <a:uFillTx/>
                <a:latin typeface="Tahoma"/>
                <a:ea typeface="+mn-ea"/>
                <a:cs typeface="Tahoma"/>
              </a:rPr>
              <a:t>startups</a:t>
            </a:r>
            <a:r>
              <a:rPr kumimoji="0" lang="en-GB" sz="1000" b="0" i="0" u="none" strike="noStrike" kern="1200" cap="none" spc="-10" normalizeH="0" baseline="0" noProof="0" dirty="0">
                <a:ln>
                  <a:noFill/>
                </a:ln>
                <a:solidFill>
                  <a:srgbClr val="5F5F5F"/>
                </a:solidFill>
                <a:effectLst/>
                <a:uLnTx/>
                <a:uFillTx/>
                <a:latin typeface="Tahoma"/>
                <a:ea typeface="+mn-ea"/>
                <a:cs typeface="Tahoma"/>
              </a:rPr>
              <a:t> and key stakeholders of the ecosystem</a:t>
            </a:r>
          </a:p>
          <a:p>
            <a:pPr marL="133350" marR="2973705" lvl="0" indent="0" algn="just" defTabSz="914400" rtl="0" eaLnBrk="1" fontAlgn="auto" latinLnBrk="0" hangingPunct="1">
              <a:lnSpc>
                <a:spcPct val="100000"/>
              </a:lnSpc>
              <a:spcBef>
                <a:spcPts val="475"/>
              </a:spcBef>
              <a:spcAft>
                <a:spcPts val="0"/>
              </a:spcAft>
              <a:buClrTx/>
              <a:buSzTx/>
              <a:buFontTx/>
              <a:buNone/>
              <a:tabLst/>
              <a:defRPr/>
            </a:pPr>
            <a:r>
              <a:rPr kumimoji="0" lang="en-GB" sz="1050" i="1" u="none" strike="noStrike" kern="1200" cap="none" spc="-30" normalizeH="0" baseline="0" noProof="0" dirty="0">
                <a:ln>
                  <a:noFill/>
                </a:ln>
                <a:solidFill>
                  <a:srgbClr val="1F497D"/>
                </a:solidFill>
                <a:effectLst/>
                <a:uLnTx/>
                <a:uFillTx/>
                <a:latin typeface="Tahoma"/>
                <a:ea typeface="+mn-ea"/>
                <a:cs typeface="Tahoma"/>
              </a:rPr>
              <a:t>We are very grateful for this invitation!</a:t>
            </a:r>
            <a:endParaRPr kumimoji="0" lang="en-US" sz="1050" i="1" u="none" strike="noStrike" kern="1200" cap="none" spc="-30" normalizeH="0" baseline="0" noProof="0" dirty="0">
              <a:ln>
                <a:noFill/>
              </a:ln>
              <a:solidFill>
                <a:srgbClr val="1F497D"/>
              </a:solidFill>
              <a:effectLst/>
              <a:uLnTx/>
              <a:uFillTx/>
              <a:latin typeface="Tahoma"/>
              <a:ea typeface="+mn-ea"/>
              <a:cs typeface="Tahoma"/>
            </a:endParaRPr>
          </a:p>
        </p:txBody>
      </p:sp>
      <p:sp>
        <p:nvSpPr>
          <p:cNvPr id="28" name="object 28"/>
          <p:cNvSpPr/>
          <p:nvPr/>
        </p:nvSpPr>
        <p:spPr>
          <a:xfrm>
            <a:off x="5510784" y="9322307"/>
            <a:ext cx="980440" cy="554990"/>
          </a:xfrm>
          <a:custGeom>
            <a:avLst/>
            <a:gdLst/>
            <a:ahLst/>
            <a:cxnLst/>
            <a:rect l="l" t="t" r="r" b="b"/>
            <a:pathLst>
              <a:path w="980439" h="554990">
                <a:moveTo>
                  <a:pt x="0" y="554736"/>
                </a:moveTo>
                <a:lnTo>
                  <a:pt x="979932" y="554736"/>
                </a:lnTo>
                <a:lnTo>
                  <a:pt x="979932" y="0"/>
                </a:lnTo>
                <a:lnTo>
                  <a:pt x="0" y="0"/>
                </a:lnTo>
                <a:lnTo>
                  <a:pt x="0" y="554736"/>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object 29"/>
          <p:cNvSpPr/>
          <p:nvPr/>
        </p:nvSpPr>
        <p:spPr>
          <a:xfrm>
            <a:off x="4887467" y="9422892"/>
            <a:ext cx="1588135" cy="215265"/>
          </a:xfrm>
          <a:custGeom>
            <a:avLst/>
            <a:gdLst/>
            <a:ahLst/>
            <a:cxnLst/>
            <a:rect l="l" t="t" r="r" b="b"/>
            <a:pathLst>
              <a:path w="1588135" h="215265">
                <a:moveTo>
                  <a:pt x="0" y="214883"/>
                </a:moveTo>
                <a:lnTo>
                  <a:pt x="1588008" y="214883"/>
                </a:lnTo>
                <a:lnTo>
                  <a:pt x="1588008" y="0"/>
                </a:lnTo>
                <a:lnTo>
                  <a:pt x="0" y="0"/>
                </a:lnTo>
                <a:lnTo>
                  <a:pt x="0" y="21488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3" name="object 5">
            <a:extLst>
              <a:ext uri="{FF2B5EF4-FFF2-40B4-BE49-F238E27FC236}">
                <a16:creationId xmlns:a16="http://schemas.microsoft.com/office/drawing/2014/main" id="{C77BD95B-239A-4179-8DF6-69352BD87848}"/>
              </a:ext>
            </a:extLst>
          </p:cNvPr>
          <p:cNvSpPr/>
          <p:nvPr/>
        </p:nvSpPr>
        <p:spPr>
          <a:xfrm flipV="1">
            <a:off x="5874012" y="5523706"/>
            <a:ext cx="755387" cy="103989"/>
          </a:xfrm>
          <a:custGeom>
            <a:avLst/>
            <a:gdLst/>
            <a:ahLst/>
            <a:cxnLst/>
            <a:rect l="l" t="t" r="r" b="b"/>
            <a:pathLst>
              <a:path w="1322704">
                <a:moveTo>
                  <a:pt x="0" y="0"/>
                </a:moveTo>
                <a:lnTo>
                  <a:pt x="1322196" y="0"/>
                </a:lnTo>
              </a:path>
            </a:pathLst>
          </a:custGeom>
          <a:ln w="9144">
            <a:solidFill>
              <a:srgbClr val="33333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34" name="Image 33">
            <a:extLst>
              <a:ext uri="{FF2B5EF4-FFF2-40B4-BE49-F238E27FC236}">
                <a16:creationId xmlns:a16="http://schemas.microsoft.com/office/drawing/2014/main" id="{FD723D19-D41F-44FB-83EF-8D8E90CD9ED3}"/>
              </a:ext>
            </a:extLst>
          </p:cNvPr>
          <p:cNvPicPr>
            <a:picLocks noChangeAspect="1"/>
          </p:cNvPicPr>
          <p:nvPr/>
        </p:nvPicPr>
        <p:blipFill>
          <a:blip r:embed="rId5"/>
          <a:stretch>
            <a:fillRect/>
          </a:stretch>
        </p:blipFill>
        <p:spPr>
          <a:xfrm>
            <a:off x="3540256" y="6264418"/>
            <a:ext cx="902128" cy="902128"/>
          </a:xfrm>
          <a:prstGeom prst="rect">
            <a:avLst/>
          </a:prstGeom>
        </p:spPr>
      </p:pic>
      <p:sp>
        <p:nvSpPr>
          <p:cNvPr id="37" name="object 25">
            <a:extLst>
              <a:ext uri="{FF2B5EF4-FFF2-40B4-BE49-F238E27FC236}">
                <a16:creationId xmlns:a16="http://schemas.microsoft.com/office/drawing/2014/main" id="{804378E8-4D6E-4651-903B-772E5E6C9765}"/>
              </a:ext>
            </a:extLst>
          </p:cNvPr>
          <p:cNvSpPr txBox="1"/>
          <p:nvPr/>
        </p:nvSpPr>
        <p:spPr>
          <a:xfrm>
            <a:off x="3437724" y="7208245"/>
            <a:ext cx="1107192" cy="471924"/>
          </a:xfrm>
          <a:prstGeom prst="rect">
            <a:avLst/>
          </a:prstGeom>
        </p:spPr>
        <p:txBody>
          <a:bodyPr vert="horz" wrap="square" lIns="0" tIns="12065" rIns="0" bIns="0" rtlCol="0">
            <a:spAutoFit/>
          </a:bodyPr>
          <a:lstStyle/>
          <a:p>
            <a:pPr marL="137795" marR="130810" lvl="0" indent="-635" algn="ctr" defTabSz="914400" rtl="0" eaLnBrk="1" fontAlgn="auto" latinLnBrk="0" hangingPunct="1">
              <a:lnSpc>
                <a:spcPct val="100000"/>
              </a:lnSpc>
              <a:spcBef>
                <a:spcPts val="95"/>
              </a:spcBef>
              <a:spcAft>
                <a:spcPts val="0"/>
              </a:spcAft>
              <a:buClrTx/>
              <a:buSzTx/>
              <a:buFontTx/>
              <a:buNone/>
              <a:tabLst/>
              <a:defRPr/>
            </a:pPr>
            <a:r>
              <a:rPr kumimoji="0" lang="fr-FR" sz="1000" b="1" i="0" u="none" strike="noStrike" kern="1200" cap="none" spc="-10" normalizeH="0" baseline="0" noProof="0" dirty="0">
                <a:ln>
                  <a:noFill/>
                </a:ln>
                <a:solidFill>
                  <a:srgbClr val="1F497D"/>
                </a:solidFill>
                <a:effectLst/>
                <a:uLnTx/>
                <a:uFillTx/>
                <a:latin typeface="Tahoma"/>
                <a:ea typeface="+mn-ea"/>
                <a:cs typeface="Tahoma"/>
              </a:rPr>
              <a:t>Mark</a:t>
            </a:r>
          </a:p>
          <a:p>
            <a:pPr marL="137795" marR="130810" lvl="0" indent="-635" algn="ctr" defTabSz="914400" rtl="0" eaLnBrk="1" fontAlgn="auto" latinLnBrk="0" hangingPunct="1">
              <a:lnSpc>
                <a:spcPct val="100000"/>
              </a:lnSpc>
              <a:spcBef>
                <a:spcPts val="95"/>
              </a:spcBef>
              <a:spcAft>
                <a:spcPts val="0"/>
              </a:spcAft>
              <a:buClrTx/>
              <a:buSzTx/>
              <a:buFontTx/>
              <a:buNone/>
              <a:tabLst/>
              <a:defRPr/>
            </a:pPr>
            <a:r>
              <a:rPr kumimoji="0" lang="fr-FR" sz="1000" b="1" i="0" u="none" strike="noStrike" kern="1200" cap="none" spc="-10" normalizeH="0" baseline="0" noProof="0" dirty="0">
                <a:ln>
                  <a:noFill/>
                </a:ln>
                <a:solidFill>
                  <a:srgbClr val="1F497D"/>
                </a:solidFill>
                <a:effectLst/>
                <a:uLnTx/>
                <a:uFillTx/>
                <a:latin typeface="Tahoma"/>
                <a:ea typeface="+mn-ea"/>
                <a:cs typeface="Tahoma"/>
              </a:rPr>
              <a:t>CHENG</a:t>
            </a:r>
            <a:endParaRPr kumimoji="0" sz="1000" b="1" i="0" u="none" strike="noStrike" kern="1200" cap="none" spc="-10" normalizeH="0" baseline="0" noProof="0" dirty="0">
              <a:ln>
                <a:noFill/>
              </a:ln>
              <a:solidFill>
                <a:srgbClr val="1F497D"/>
              </a:solidFill>
              <a:effectLst/>
              <a:uLnTx/>
              <a:uFillTx/>
              <a:latin typeface="Tahoma"/>
              <a:ea typeface="+mn-ea"/>
              <a:cs typeface="Tahoma"/>
            </a:endParaRPr>
          </a:p>
          <a:p>
            <a:pPr marL="1270" marR="0" lvl="0" indent="0" algn="ctr" defTabSz="914400" rtl="0" eaLnBrk="1" fontAlgn="auto" latinLnBrk="0" hangingPunct="1">
              <a:lnSpc>
                <a:spcPts val="1175"/>
              </a:lnSpc>
              <a:spcBef>
                <a:spcPts val="0"/>
              </a:spcBef>
              <a:spcAft>
                <a:spcPts val="0"/>
              </a:spcAft>
              <a:buClrTx/>
              <a:buSzTx/>
              <a:buFontTx/>
              <a:buNone/>
              <a:tabLst/>
              <a:defRPr/>
            </a:pPr>
            <a:r>
              <a:rPr kumimoji="0" lang="fr-FR" sz="900" b="0" i="0" u="none" strike="noStrike" kern="1200" cap="none" spc="-5" normalizeH="0" baseline="0" noProof="0" dirty="0">
                <a:ln>
                  <a:noFill/>
                </a:ln>
                <a:solidFill>
                  <a:srgbClr val="1F497D"/>
                </a:solidFill>
                <a:effectLst/>
                <a:uLnTx/>
                <a:uFillTx/>
                <a:latin typeface="Tahoma"/>
                <a:ea typeface="+mn-ea"/>
                <a:cs typeface="Tahoma"/>
              </a:rPr>
              <a:t>CEO @ Helix</a:t>
            </a:r>
          </a:p>
        </p:txBody>
      </p:sp>
      <p:pic>
        <p:nvPicPr>
          <p:cNvPr id="38" name="Image 37">
            <a:extLst>
              <a:ext uri="{FF2B5EF4-FFF2-40B4-BE49-F238E27FC236}">
                <a16:creationId xmlns:a16="http://schemas.microsoft.com/office/drawing/2014/main" id="{A7A9CD18-66C6-4781-9808-981EF299F85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86649" y="9563674"/>
            <a:ext cx="466551" cy="247352"/>
          </a:xfrm>
          <a:prstGeom prst="rect">
            <a:avLst/>
          </a:prstGeom>
        </p:spPr>
      </p:pic>
      <p:sp>
        <p:nvSpPr>
          <p:cNvPr id="41" name="object 3">
            <a:extLst>
              <a:ext uri="{FF2B5EF4-FFF2-40B4-BE49-F238E27FC236}">
                <a16:creationId xmlns:a16="http://schemas.microsoft.com/office/drawing/2014/main" id="{14C76C9E-FEEB-47D5-9905-07A9226EA986}"/>
              </a:ext>
            </a:extLst>
          </p:cNvPr>
          <p:cNvSpPr txBox="1"/>
          <p:nvPr/>
        </p:nvSpPr>
        <p:spPr>
          <a:xfrm>
            <a:off x="6629400" y="9601200"/>
            <a:ext cx="466551" cy="15132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fr-FR" sz="900" b="0" i="0" u="none" strike="noStrike" kern="1200" cap="none" spc="0" normalizeH="0" baseline="0" noProof="0" dirty="0">
                <a:ln>
                  <a:noFill/>
                </a:ln>
                <a:solidFill>
                  <a:srgbClr val="333333"/>
                </a:solidFill>
                <a:effectLst/>
                <a:uLnTx/>
                <a:uFillTx/>
                <a:latin typeface="Tahoma"/>
                <a:ea typeface="+mn-ea"/>
                <a:cs typeface="Tahoma"/>
              </a:rPr>
              <a:t>3</a:t>
            </a:r>
            <a:endParaRPr kumimoji="0" sz="900" b="0" i="0" u="none" strike="noStrike" kern="1200" cap="none" spc="0" normalizeH="0" baseline="0" noProof="0" dirty="0">
              <a:ln>
                <a:noFill/>
              </a:ln>
              <a:solidFill>
                <a:prstClr val="black"/>
              </a:solidFill>
              <a:effectLst/>
              <a:uLnTx/>
              <a:uFillTx/>
              <a:latin typeface="Tahoma"/>
              <a:ea typeface="+mn-ea"/>
              <a:cs typeface="Tahoma"/>
            </a:endParaRPr>
          </a:p>
        </p:txBody>
      </p:sp>
      <p:sp>
        <p:nvSpPr>
          <p:cNvPr id="44" name="object 6">
            <a:extLst>
              <a:ext uri="{FF2B5EF4-FFF2-40B4-BE49-F238E27FC236}">
                <a16:creationId xmlns:a16="http://schemas.microsoft.com/office/drawing/2014/main" id="{14D1A167-E90F-44E5-8DED-C3FB804FC6F0}"/>
              </a:ext>
            </a:extLst>
          </p:cNvPr>
          <p:cNvSpPr/>
          <p:nvPr/>
        </p:nvSpPr>
        <p:spPr>
          <a:xfrm flipV="1">
            <a:off x="5983606" y="1219199"/>
            <a:ext cx="756413" cy="45719"/>
          </a:xfrm>
          <a:custGeom>
            <a:avLst/>
            <a:gdLst/>
            <a:ahLst/>
            <a:cxnLst/>
            <a:rect l="l" t="t" r="r" b="b"/>
            <a:pathLst>
              <a:path w="2339975">
                <a:moveTo>
                  <a:pt x="0" y="0"/>
                </a:moveTo>
                <a:lnTo>
                  <a:pt x="2339975" y="0"/>
                </a:lnTo>
              </a:path>
            </a:pathLst>
          </a:custGeom>
          <a:ln w="9144">
            <a:solidFill>
              <a:srgbClr val="33333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45" name="object 10">
            <a:extLst>
              <a:ext uri="{FF2B5EF4-FFF2-40B4-BE49-F238E27FC236}">
                <a16:creationId xmlns:a16="http://schemas.microsoft.com/office/drawing/2014/main" id="{1E8AB70E-522F-44CD-B5A6-FB9EF31E19C2}"/>
              </a:ext>
            </a:extLst>
          </p:cNvPr>
          <p:cNvSpPr txBox="1"/>
          <p:nvPr/>
        </p:nvSpPr>
        <p:spPr>
          <a:xfrm>
            <a:off x="3733800" y="1143000"/>
            <a:ext cx="2249807" cy="166071"/>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fr-FR" sz="1000" b="1" i="0" u="none" strike="noStrike" kern="1200" cap="none" spc="-10" normalizeH="0" baseline="0" noProof="0" dirty="0">
                <a:ln>
                  <a:noFill/>
                </a:ln>
                <a:solidFill>
                  <a:prstClr val="black"/>
                </a:solidFill>
                <a:effectLst/>
                <a:uLnTx/>
                <a:uFillTx/>
                <a:latin typeface="Tahoma"/>
                <a:ea typeface="+mn-ea"/>
                <a:cs typeface="Tahoma"/>
              </a:rPr>
              <a:t>VIDEO: ANGELHUB PRESENTATION</a:t>
            </a:r>
            <a:endParaRPr kumimoji="0" sz="1000" b="0" i="0" u="none" strike="noStrike" kern="1200" cap="none" spc="0" normalizeH="0" baseline="0" noProof="0" dirty="0">
              <a:ln>
                <a:noFill/>
              </a:ln>
              <a:solidFill>
                <a:prstClr val="black"/>
              </a:solidFill>
              <a:effectLst/>
              <a:uLnTx/>
              <a:uFillTx/>
              <a:latin typeface="Tahoma"/>
              <a:ea typeface="+mn-ea"/>
              <a:cs typeface="Tahoma"/>
            </a:endParaRPr>
          </a:p>
        </p:txBody>
      </p:sp>
      <p:sp>
        <p:nvSpPr>
          <p:cNvPr id="49" name="TextBox 10">
            <a:extLst>
              <a:ext uri="{FF2B5EF4-FFF2-40B4-BE49-F238E27FC236}">
                <a16:creationId xmlns:a16="http://schemas.microsoft.com/office/drawing/2014/main" id="{20CF51B4-2949-45D4-82D0-86B7F28780B5}"/>
              </a:ext>
            </a:extLst>
          </p:cNvPr>
          <p:cNvSpPr txBox="1"/>
          <p:nvPr/>
        </p:nvSpPr>
        <p:spPr>
          <a:xfrm>
            <a:off x="287594" y="8907048"/>
            <a:ext cx="6411021" cy="575310"/>
          </a:xfrm>
          <a:prstGeom prst="rect">
            <a:avLst/>
          </a:prstGeom>
          <a:solidFill>
            <a:schemeClr val="tx2"/>
          </a:solidFill>
        </p:spPr>
        <p:txBody>
          <a:bodyPr vert="horz" wrap="square" lIns="36554" tIns="0" rIns="36554" bIns="0" rtlCol="0" anchor="ctr">
            <a:noAutofit/>
          </a:bodyPr>
          <a:lstStyle/>
          <a:p>
            <a:pPr marL="0" marR="0" lvl="0" indent="0" algn="ctr" defTabSz="928482" rtl="0" eaLnBrk="1" fontAlgn="auto" latinLnBrk="0" hangingPunct="1">
              <a:lnSpc>
                <a:spcPct val="100000"/>
              </a:lnSpc>
              <a:spcBef>
                <a:spcPts val="0"/>
              </a:spcBef>
              <a:spcAft>
                <a:spcPts val="0"/>
              </a:spcAft>
              <a:buClrTx/>
              <a:buSzTx/>
              <a:buFontTx/>
              <a:buNone/>
              <a:tabLst/>
              <a:defRPr/>
            </a:pPr>
            <a:endParaRPr kumimoji="0" lang="en-US" sz="1218" b="1" i="1" u="none" strike="noStrike" kern="0" cap="none" spc="0" normalizeH="0" baseline="0" noProof="0" dirty="0">
              <a:ln>
                <a:noFill/>
              </a:ln>
              <a:solidFill>
                <a:srgbClr val="FFFFFF"/>
              </a:solidFill>
              <a:effectLst/>
              <a:uLnTx/>
              <a:uFillTx/>
              <a:latin typeface="Tahoma"/>
              <a:ea typeface="+mn-ea"/>
              <a:cs typeface="+mn-cs"/>
            </a:endParaRPr>
          </a:p>
        </p:txBody>
      </p:sp>
      <p:sp>
        <p:nvSpPr>
          <p:cNvPr id="50" name="Rectangle 49">
            <a:extLst>
              <a:ext uri="{FF2B5EF4-FFF2-40B4-BE49-F238E27FC236}">
                <a16:creationId xmlns:a16="http://schemas.microsoft.com/office/drawing/2014/main" id="{A32E51A7-B7A3-40AE-8F3F-F0BEE1519CE0}"/>
              </a:ext>
            </a:extLst>
          </p:cNvPr>
          <p:cNvSpPr/>
          <p:nvPr/>
        </p:nvSpPr>
        <p:spPr>
          <a:xfrm>
            <a:off x="748451" y="8911469"/>
            <a:ext cx="5645744" cy="68480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Tahoma"/>
                <a:ea typeface="+mn-ea"/>
                <a:cs typeface="+mn-cs"/>
              </a:rPr>
              <a:t>More about </a:t>
            </a:r>
            <a:r>
              <a:rPr kumimoji="0" lang="en-US" sz="1050" b="1" i="0" u="none" strike="noStrike" kern="1200" cap="none" spc="0" normalizeH="0" baseline="0" noProof="0" dirty="0">
                <a:ln>
                  <a:noFill/>
                </a:ln>
                <a:solidFill>
                  <a:prstClr val="white"/>
                </a:solidFill>
                <a:effectLst/>
                <a:uLnTx/>
                <a:uFillTx/>
                <a:latin typeface="Tahoma"/>
                <a:ea typeface="+mn-ea"/>
                <a:cs typeface="+mn-cs"/>
              </a:rPr>
              <a:t>Hedera </a:t>
            </a:r>
            <a:r>
              <a:rPr kumimoji="0" lang="en-US" sz="1050" b="1" i="0" u="none" strike="noStrike" kern="1200" cap="none" spc="0" normalizeH="0" baseline="0" noProof="0" dirty="0" err="1">
                <a:ln>
                  <a:noFill/>
                </a:ln>
                <a:solidFill>
                  <a:prstClr val="white"/>
                </a:solidFill>
                <a:effectLst/>
                <a:uLnTx/>
                <a:uFillTx/>
                <a:latin typeface="Tahoma"/>
                <a:ea typeface="+mn-ea"/>
                <a:cs typeface="+mn-cs"/>
              </a:rPr>
              <a:t>Hashgraph</a:t>
            </a:r>
            <a:r>
              <a:rPr kumimoji="0" lang="en-US" sz="1050" b="1" i="0" u="none" strike="noStrike" kern="1200" cap="none" spc="0" normalizeH="0" baseline="0" noProof="0" dirty="0">
                <a:ln>
                  <a:noFill/>
                </a:ln>
                <a:solidFill>
                  <a:prstClr val="white"/>
                </a:solidFill>
                <a:effectLst/>
                <a:uLnTx/>
                <a:uFillTx/>
                <a:latin typeface="Tahoma"/>
                <a:ea typeface="+mn-ea"/>
                <a:cs typeface="+mn-cs"/>
              </a:rPr>
              <a:t> </a:t>
            </a:r>
            <a:r>
              <a:rPr kumimoji="0" lang="en-US" sz="1050" b="0" i="0" u="none" strike="noStrike" kern="1200" cap="none" spc="0" normalizeH="0" baseline="0" noProof="0" dirty="0">
                <a:ln>
                  <a:noFill/>
                </a:ln>
                <a:solidFill>
                  <a:prstClr val="white"/>
                </a:solidFill>
                <a:effectLst/>
                <a:uLnTx/>
                <a:uFillTx/>
                <a:latin typeface="Tahoma"/>
                <a:ea typeface="+mn-ea"/>
                <a:cs typeface="+mn-cs"/>
              </a:rPr>
              <a:t>and</a:t>
            </a:r>
            <a:r>
              <a:rPr kumimoji="0" lang="en-US" sz="1050" b="1" i="0" u="none" strike="noStrike" kern="1200" cap="none" spc="0" normalizeH="0" baseline="0" noProof="0" dirty="0">
                <a:ln>
                  <a:noFill/>
                </a:ln>
                <a:solidFill>
                  <a:prstClr val="white"/>
                </a:solidFill>
                <a:effectLst/>
                <a:uLnTx/>
                <a:uFillTx/>
                <a:latin typeface="Tahoma"/>
                <a:ea typeface="+mn-ea"/>
                <a:cs typeface="+mn-cs"/>
              </a:rPr>
              <a:t> </a:t>
            </a:r>
            <a:r>
              <a:rPr kumimoji="0" lang="en-US" sz="1050" b="0" i="0" u="none" strike="noStrike" kern="1200" cap="none" spc="0" normalizeH="0" baseline="0" noProof="0" dirty="0">
                <a:ln>
                  <a:noFill/>
                </a:ln>
                <a:solidFill>
                  <a:prstClr val="white"/>
                </a:solidFill>
                <a:effectLst/>
                <a:uLnTx/>
                <a:uFillTx/>
                <a:latin typeface="Tahoma"/>
                <a:ea typeface="+mn-ea"/>
                <a:cs typeface="+mn-cs"/>
              </a:rPr>
              <a:t>the first selected </a:t>
            </a:r>
            <a:r>
              <a:rPr kumimoji="0" lang="en-US" sz="1050" b="1" i="0" u="none" strike="noStrike" kern="1200" cap="none" spc="0" normalizeH="0" baseline="0" noProof="0" dirty="0">
                <a:ln>
                  <a:noFill/>
                </a:ln>
                <a:solidFill>
                  <a:prstClr val="white"/>
                </a:solidFill>
                <a:effectLst/>
                <a:uLnTx/>
                <a:uFillTx/>
                <a:latin typeface="Tahoma"/>
                <a:ea typeface="+mn-ea"/>
                <a:cs typeface="+mn-cs"/>
              </a:rPr>
              <a:t>startups</a:t>
            </a:r>
            <a:r>
              <a:rPr kumimoji="0" lang="en-US" sz="1050" b="0" i="0" u="none" strike="noStrike" kern="1200" cap="none" spc="0" normalizeH="0" baseline="0" noProof="0" dirty="0">
                <a:ln>
                  <a:noFill/>
                </a:ln>
                <a:solidFill>
                  <a:prstClr val="white"/>
                </a:solidFill>
                <a:effectLst/>
                <a:uLnTx/>
                <a:uFillTx/>
                <a:latin typeface="Tahoma"/>
                <a:ea typeface="+mn-ea"/>
                <a:cs typeface="+mn-cs"/>
              </a:rPr>
              <a:t>: </a:t>
            </a:r>
            <a:r>
              <a:rPr kumimoji="0" lang="en-US" sz="1000" b="0" i="1" u="none" strike="noStrike" kern="1200" cap="none" spc="0" normalizeH="0" baseline="0" noProof="0" dirty="0">
                <a:ln>
                  <a:noFill/>
                </a:ln>
                <a:solidFill>
                  <a:prstClr val="white"/>
                </a:solidFill>
                <a:effectLst/>
                <a:uLnTx/>
                <a:uFillTx/>
                <a:latin typeface="Tahoma"/>
                <a:ea typeface="+mn-ea"/>
                <a:cs typeface="+mn-cs"/>
                <a:hlinkClick r:id="rId7">
                  <a:extLst>
                    <a:ext uri="{A12FA001-AC4F-418D-AE19-62706E023703}">
                      <ahyp:hlinkClr xmlns:ahyp="http://schemas.microsoft.com/office/drawing/2018/hyperlinkcolor" val="tx"/>
                    </a:ext>
                  </a:extLst>
                </a:hlinkClick>
              </a:rPr>
              <a:t>https://www.prnewswire.com/news-releases/hedera-hashgraph-announces-winners-of-global-hackathon</a:t>
            </a:r>
            <a:r>
              <a:rPr kumimoji="0" lang="en-US" sz="1000" b="0" i="1" u="none" strike="noStrike" kern="1200" cap="none" spc="0" normalizeH="0" baseline="0" noProof="0" dirty="0">
                <a:ln>
                  <a:noFill/>
                </a:ln>
                <a:solidFill>
                  <a:srgbClr val="1F497D"/>
                </a:solidFill>
                <a:effectLst/>
                <a:uLnTx/>
                <a:uFillTx/>
                <a:latin typeface="Tahoma"/>
                <a:ea typeface="+mn-ea"/>
                <a:cs typeface="+mn-cs"/>
                <a:hlinkClick r:id="rId7">
                  <a:extLst>
                    <a:ext uri="{A12FA001-AC4F-418D-AE19-62706E023703}">
                      <ahyp:hlinkClr xmlns:ahyp="http://schemas.microsoft.com/office/drawing/2018/hyperlinkcolor" val="tx"/>
                    </a:ext>
                  </a:extLst>
                </a:hlinkClick>
              </a:rPr>
              <a:t>-and-hedera-mvps-300733328.html</a:t>
            </a:r>
            <a:endParaRPr kumimoji="0" lang="en-US" sz="1000" b="0" i="1" u="none" strike="noStrike" kern="1200" cap="none" spc="0" normalizeH="0" baseline="0" noProof="0" dirty="0">
              <a:ln>
                <a:noFill/>
              </a:ln>
              <a:solidFill>
                <a:srgbClr val="1F497D"/>
              </a:solidFill>
              <a:effectLst/>
              <a:uLnTx/>
              <a:uFillTx/>
              <a:latin typeface="Tahom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Tahoma"/>
              <a:ea typeface="+mn-ea"/>
              <a:cs typeface="+mn-cs"/>
            </a:endParaRPr>
          </a:p>
        </p:txBody>
      </p:sp>
      <p:pic>
        <p:nvPicPr>
          <p:cNvPr id="51" name="Image 50">
            <a:extLst>
              <a:ext uri="{FF2B5EF4-FFF2-40B4-BE49-F238E27FC236}">
                <a16:creationId xmlns:a16="http://schemas.microsoft.com/office/drawing/2014/main" id="{D8AD977A-623B-4AA9-893E-ACC6672C223A}"/>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43538" y="9010048"/>
            <a:ext cx="420254" cy="367126"/>
          </a:xfrm>
          <a:prstGeom prst="rect">
            <a:avLst/>
          </a:prstGeom>
        </p:spPr>
      </p:pic>
      <p:pic>
        <p:nvPicPr>
          <p:cNvPr id="73" name="Image 72">
            <a:extLst>
              <a:ext uri="{FF2B5EF4-FFF2-40B4-BE49-F238E27FC236}">
                <a16:creationId xmlns:a16="http://schemas.microsoft.com/office/drawing/2014/main" id="{B19E24CF-4CA4-40B8-ABC1-90E8FE3649EE}"/>
              </a:ext>
            </a:extLst>
          </p:cNvPr>
          <p:cNvPicPr>
            <a:picLocks noChangeAspect="1"/>
          </p:cNvPicPr>
          <p:nvPr/>
        </p:nvPicPr>
        <p:blipFill>
          <a:blip r:embed="rId9"/>
          <a:stretch>
            <a:fillRect/>
          </a:stretch>
        </p:blipFill>
        <p:spPr>
          <a:xfrm>
            <a:off x="6112807" y="5155850"/>
            <a:ext cx="541803" cy="471439"/>
          </a:xfrm>
          <a:prstGeom prst="rect">
            <a:avLst/>
          </a:prstGeom>
        </p:spPr>
      </p:pic>
      <p:sp>
        <p:nvSpPr>
          <p:cNvPr id="35" name="object 18">
            <a:hlinkClick r:id="rId10"/>
            <a:extLst>
              <a:ext uri="{FF2B5EF4-FFF2-40B4-BE49-F238E27FC236}">
                <a16:creationId xmlns:a16="http://schemas.microsoft.com/office/drawing/2014/main" id="{CDFF72D1-F78D-4B38-A5B6-750B50A34CE2}"/>
              </a:ext>
            </a:extLst>
          </p:cNvPr>
          <p:cNvSpPr/>
          <p:nvPr/>
        </p:nvSpPr>
        <p:spPr>
          <a:xfrm>
            <a:off x="4773308" y="1946169"/>
            <a:ext cx="708362" cy="525388"/>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7" name="Image 16">
            <a:extLst>
              <a:ext uri="{FF2B5EF4-FFF2-40B4-BE49-F238E27FC236}">
                <a16:creationId xmlns:a16="http://schemas.microsoft.com/office/drawing/2014/main" id="{F578B7CE-0A7B-4F8B-BA37-7B288BECCA1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153935" y="600365"/>
            <a:ext cx="478981" cy="478981"/>
          </a:xfrm>
          <a:prstGeom prst="rect">
            <a:avLst/>
          </a:prstGeom>
        </p:spPr>
      </p:pic>
      <p:pic>
        <p:nvPicPr>
          <p:cNvPr id="31" name="Image 30">
            <a:extLst>
              <a:ext uri="{FF2B5EF4-FFF2-40B4-BE49-F238E27FC236}">
                <a16:creationId xmlns:a16="http://schemas.microsoft.com/office/drawing/2014/main" id="{62921163-EDF3-43F4-87BD-53E7364D28BC}"/>
              </a:ext>
            </a:extLst>
          </p:cNvPr>
          <p:cNvPicPr>
            <a:picLocks noChangeAspect="1"/>
          </p:cNvPicPr>
          <p:nvPr/>
        </p:nvPicPr>
        <p:blipFill>
          <a:blip r:embed="rId13"/>
          <a:stretch>
            <a:fillRect/>
          </a:stretch>
        </p:blipFill>
        <p:spPr>
          <a:xfrm>
            <a:off x="5368806" y="3358767"/>
            <a:ext cx="892085" cy="892085"/>
          </a:xfrm>
          <a:prstGeom prst="rect">
            <a:avLst/>
          </a:prstGeom>
        </p:spPr>
      </p:pic>
      <p:pic>
        <p:nvPicPr>
          <p:cNvPr id="36" name="Image 35">
            <a:extLst>
              <a:ext uri="{FF2B5EF4-FFF2-40B4-BE49-F238E27FC236}">
                <a16:creationId xmlns:a16="http://schemas.microsoft.com/office/drawing/2014/main" id="{B2FB894A-6EFA-42BD-81D6-DF164F908FEF}"/>
              </a:ext>
            </a:extLst>
          </p:cNvPr>
          <p:cNvPicPr>
            <a:picLocks noChangeAspect="1"/>
          </p:cNvPicPr>
          <p:nvPr/>
        </p:nvPicPr>
        <p:blipFill>
          <a:blip r:embed="rId14"/>
          <a:stretch>
            <a:fillRect/>
          </a:stretch>
        </p:blipFill>
        <p:spPr>
          <a:xfrm>
            <a:off x="4004191" y="3362509"/>
            <a:ext cx="902129" cy="896491"/>
          </a:xfrm>
          <a:prstGeom prst="rect">
            <a:avLst/>
          </a:prstGeom>
        </p:spPr>
      </p:pic>
      <p:sp>
        <p:nvSpPr>
          <p:cNvPr id="54" name="object 25">
            <a:extLst>
              <a:ext uri="{FF2B5EF4-FFF2-40B4-BE49-F238E27FC236}">
                <a16:creationId xmlns:a16="http://schemas.microsoft.com/office/drawing/2014/main" id="{5EDA7E78-FE33-45FE-B7FB-699F23279455}"/>
              </a:ext>
            </a:extLst>
          </p:cNvPr>
          <p:cNvSpPr txBox="1"/>
          <p:nvPr/>
        </p:nvSpPr>
        <p:spPr>
          <a:xfrm>
            <a:off x="3581400" y="4289169"/>
            <a:ext cx="1747713" cy="468718"/>
          </a:xfrm>
          <a:prstGeom prst="rect">
            <a:avLst/>
          </a:prstGeom>
        </p:spPr>
        <p:txBody>
          <a:bodyPr vert="horz" wrap="square" lIns="0" tIns="12065" rIns="0" bIns="0" rtlCol="0">
            <a:spAutoFit/>
          </a:bodyPr>
          <a:lstStyle/>
          <a:p>
            <a:pPr marL="137795" marR="130810" lvl="0" indent="-635" algn="ctr" defTabSz="914400" rtl="0" eaLnBrk="1" fontAlgn="auto" latinLnBrk="0" hangingPunct="1">
              <a:lnSpc>
                <a:spcPct val="100000"/>
              </a:lnSpc>
              <a:spcBef>
                <a:spcPts val="95"/>
              </a:spcBef>
              <a:spcAft>
                <a:spcPts val="0"/>
              </a:spcAft>
              <a:buClrTx/>
              <a:buSzTx/>
              <a:buFontTx/>
              <a:buNone/>
              <a:tabLst/>
              <a:defRPr/>
            </a:pPr>
            <a:r>
              <a:rPr kumimoji="0" lang="fr-FR" sz="1000" b="1" i="0" u="none" strike="noStrike" kern="1200" cap="none" spc="-10" normalizeH="0" baseline="0" noProof="0" dirty="0">
                <a:ln>
                  <a:noFill/>
                </a:ln>
                <a:solidFill>
                  <a:srgbClr val="1F497D"/>
                </a:solidFill>
                <a:effectLst/>
                <a:uLnTx/>
                <a:uFillTx/>
                <a:latin typeface="Tahoma"/>
                <a:ea typeface="+mn-ea"/>
                <a:cs typeface="Tahoma"/>
                <a:hlinkClick r:id="rId15"/>
              </a:rPr>
              <a:t>Karen </a:t>
            </a:r>
            <a:r>
              <a:rPr kumimoji="0" lang="fr-FR" sz="1000" b="1" i="0" u="none" strike="noStrike" kern="1200" cap="none" spc="-10" normalizeH="0" baseline="0" noProof="0" dirty="0" err="1">
                <a:ln>
                  <a:noFill/>
                </a:ln>
                <a:solidFill>
                  <a:srgbClr val="1F497D"/>
                </a:solidFill>
                <a:effectLst/>
                <a:uLnTx/>
                <a:uFillTx/>
                <a:latin typeface="Tahoma"/>
                <a:ea typeface="+mn-ea"/>
                <a:cs typeface="Tahoma"/>
                <a:hlinkClick r:id="rId15"/>
              </a:rPr>
              <a:t>Contet</a:t>
            </a:r>
            <a:r>
              <a:rPr kumimoji="0" lang="fr-FR" sz="1000" b="1" i="0" u="none" strike="noStrike" kern="1200" cap="none" spc="-10" normalizeH="0" baseline="0" noProof="0" dirty="0">
                <a:ln>
                  <a:noFill/>
                </a:ln>
                <a:solidFill>
                  <a:srgbClr val="1F497D"/>
                </a:solidFill>
                <a:effectLst/>
                <a:uLnTx/>
                <a:uFillTx/>
                <a:latin typeface="Tahoma"/>
                <a:ea typeface="+mn-ea"/>
                <a:cs typeface="Tahoma"/>
                <a:hlinkClick r:id="rId15"/>
              </a:rPr>
              <a:t> </a:t>
            </a:r>
            <a:r>
              <a:rPr kumimoji="0" lang="fr-FR" sz="1000" b="1" i="0" u="none" strike="noStrike" kern="1200" cap="none" spc="-10" normalizeH="0" baseline="0" noProof="0" dirty="0" err="1">
                <a:ln>
                  <a:noFill/>
                </a:ln>
                <a:solidFill>
                  <a:srgbClr val="1F497D"/>
                </a:solidFill>
                <a:effectLst/>
                <a:uLnTx/>
                <a:uFillTx/>
                <a:latin typeface="Tahoma"/>
                <a:ea typeface="+mn-ea"/>
                <a:cs typeface="Tahoma"/>
                <a:hlinkClick r:id="rId15"/>
              </a:rPr>
              <a:t>Farzam</a:t>
            </a:r>
            <a:endParaRPr kumimoji="0" lang="fr-FR" sz="1000" b="1" i="0" u="none" strike="noStrike" kern="1200" cap="none" spc="-10" normalizeH="0" baseline="0" noProof="0" dirty="0">
              <a:ln>
                <a:noFill/>
              </a:ln>
              <a:solidFill>
                <a:srgbClr val="1F497D"/>
              </a:solidFill>
              <a:effectLst/>
              <a:uLnTx/>
              <a:uFillTx/>
              <a:latin typeface="Tahoma"/>
              <a:ea typeface="+mn-ea"/>
              <a:cs typeface="Tahoma"/>
            </a:endParaRPr>
          </a:p>
          <a:p>
            <a:pPr marL="137795" marR="130810" lvl="0" indent="-635" algn="ctr" defTabSz="914400" rtl="0" eaLnBrk="1" fontAlgn="auto" latinLnBrk="0" hangingPunct="1">
              <a:lnSpc>
                <a:spcPct val="100000"/>
              </a:lnSpc>
              <a:spcBef>
                <a:spcPts val="95"/>
              </a:spcBef>
              <a:spcAft>
                <a:spcPts val="0"/>
              </a:spcAft>
              <a:buClrTx/>
              <a:buSzTx/>
              <a:buFontTx/>
              <a:buNone/>
              <a:tabLst/>
              <a:defRPr/>
            </a:pPr>
            <a:r>
              <a:rPr kumimoji="0" lang="fr-FR" sz="900" b="0" i="0" u="none" strike="noStrike" kern="1200" cap="none" spc="-5" normalizeH="0" baseline="0" noProof="0" dirty="0" err="1">
                <a:ln>
                  <a:noFill/>
                </a:ln>
                <a:solidFill>
                  <a:srgbClr val="1F497D"/>
                </a:solidFill>
                <a:effectLst/>
                <a:uLnTx/>
                <a:uFillTx/>
                <a:latin typeface="Tahoma"/>
                <a:ea typeface="+mn-ea"/>
                <a:cs typeface="Tahoma"/>
              </a:rPr>
              <a:t>Founder</a:t>
            </a:r>
            <a:r>
              <a:rPr kumimoji="0" lang="fr-FR" sz="900" b="0" i="0" u="none" strike="noStrike" kern="1200" cap="none" spc="-5" normalizeH="0" baseline="0" noProof="0" dirty="0">
                <a:ln>
                  <a:noFill/>
                </a:ln>
                <a:solidFill>
                  <a:srgbClr val="1F497D"/>
                </a:solidFill>
                <a:effectLst/>
                <a:uLnTx/>
                <a:uFillTx/>
                <a:latin typeface="Tahoma"/>
                <a:ea typeface="+mn-ea"/>
                <a:cs typeface="Tahoma"/>
              </a:rPr>
              <a:t> &amp; CEO </a:t>
            </a:r>
          </a:p>
          <a:p>
            <a:pPr marL="137795" marR="130810" lvl="0" indent="-635" algn="ctr" defTabSz="914400" rtl="0" eaLnBrk="1" fontAlgn="auto" latinLnBrk="0" hangingPunct="1">
              <a:lnSpc>
                <a:spcPct val="100000"/>
              </a:lnSpc>
              <a:spcBef>
                <a:spcPts val="95"/>
              </a:spcBef>
              <a:spcAft>
                <a:spcPts val="0"/>
              </a:spcAft>
              <a:buClrTx/>
              <a:buSzTx/>
              <a:buFontTx/>
              <a:buNone/>
              <a:tabLst/>
              <a:defRPr/>
            </a:pPr>
            <a:r>
              <a:rPr kumimoji="0" lang="fr-FR" sz="900" b="0" i="0" u="none" strike="noStrike" kern="1200" cap="none" spc="-5" normalizeH="0" baseline="0" noProof="0" dirty="0">
                <a:ln>
                  <a:noFill/>
                </a:ln>
                <a:solidFill>
                  <a:srgbClr val="1F497D"/>
                </a:solidFill>
                <a:effectLst/>
                <a:uLnTx/>
                <a:uFillTx/>
                <a:latin typeface="Tahoma"/>
                <a:ea typeface="+mn-ea"/>
                <a:cs typeface="Tahoma"/>
              </a:rPr>
              <a:t>AngelHub</a:t>
            </a:r>
          </a:p>
        </p:txBody>
      </p:sp>
      <p:sp>
        <p:nvSpPr>
          <p:cNvPr id="55" name="object 25">
            <a:extLst>
              <a:ext uri="{FF2B5EF4-FFF2-40B4-BE49-F238E27FC236}">
                <a16:creationId xmlns:a16="http://schemas.microsoft.com/office/drawing/2014/main" id="{12118704-C0C7-41D1-B0AD-5657E6100926}"/>
              </a:ext>
            </a:extLst>
          </p:cNvPr>
          <p:cNvSpPr txBox="1"/>
          <p:nvPr/>
        </p:nvSpPr>
        <p:spPr>
          <a:xfrm>
            <a:off x="4906320" y="4287036"/>
            <a:ext cx="1901635" cy="468718"/>
          </a:xfrm>
          <a:prstGeom prst="rect">
            <a:avLst/>
          </a:prstGeom>
        </p:spPr>
        <p:txBody>
          <a:bodyPr vert="horz" wrap="square" lIns="0" tIns="12065" rIns="0" bIns="0" rtlCol="0">
            <a:spAutoFit/>
          </a:bodyPr>
          <a:lstStyle/>
          <a:p>
            <a:pPr marL="137795" marR="130810" lvl="0" indent="-635" algn="ctr" defTabSz="914400" rtl="0" eaLnBrk="1" fontAlgn="auto" latinLnBrk="0" hangingPunct="1">
              <a:lnSpc>
                <a:spcPct val="100000"/>
              </a:lnSpc>
              <a:spcBef>
                <a:spcPts val="95"/>
              </a:spcBef>
              <a:spcAft>
                <a:spcPts val="0"/>
              </a:spcAft>
              <a:buClrTx/>
              <a:buSzTx/>
              <a:buFontTx/>
              <a:buNone/>
              <a:tabLst/>
              <a:defRPr/>
            </a:pPr>
            <a:r>
              <a:rPr kumimoji="0" lang="fr-FR" sz="1000" b="1" i="0" u="none" strike="noStrike" kern="1200" cap="none" spc="-10" normalizeH="0" baseline="0" noProof="0" dirty="0" err="1">
                <a:ln>
                  <a:noFill/>
                </a:ln>
                <a:solidFill>
                  <a:srgbClr val="1F497D"/>
                </a:solidFill>
                <a:effectLst/>
                <a:uLnTx/>
                <a:uFillTx/>
                <a:latin typeface="Tahoma"/>
                <a:ea typeface="+mn-ea"/>
                <a:cs typeface="Tahoma"/>
                <a:hlinkClick r:id="rId16"/>
              </a:rPr>
              <a:t>Karena</a:t>
            </a:r>
            <a:r>
              <a:rPr kumimoji="0" lang="fr-FR" sz="1000" b="1" i="0" u="none" strike="noStrike" kern="1200" cap="none" spc="-10" normalizeH="0" baseline="0" noProof="0" dirty="0">
                <a:ln>
                  <a:noFill/>
                </a:ln>
                <a:solidFill>
                  <a:srgbClr val="1F497D"/>
                </a:solidFill>
                <a:effectLst/>
                <a:uLnTx/>
                <a:uFillTx/>
                <a:latin typeface="Tahoma"/>
                <a:ea typeface="+mn-ea"/>
                <a:cs typeface="Tahoma"/>
                <a:hlinkClick r:id="rId16"/>
              </a:rPr>
              <a:t> Belin</a:t>
            </a:r>
            <a:endParaRPr kumimoji="0" lang="fr-FR" sz="1000" b="1" i="0" u="none" strike="noStrike" kern="1200" cap="none" spc="-10" normalizeH="0" baseline="0" noProof="0" dirty="0">
              <a:ln>
                <a:noFill/>
              </a:ln>
              <a:solidFill>
                <a:srgbClr val="1F497D"/>
              </a:solidFill>
              <a:effectLst/>
              <a:uLnTx/>
              <a:uFillTx/>
              <a:latin typeface="Tahoma"/>
              <a:ea typeface="+mn-ea"/>
              <a:cs typeface="Tahoma"/>
            </a:endParaRPr>
          </a:p>
          <a:p>
            <a:pPr marL="137795" marR="130810" lvl="0" indent="-635" algn="ctr" defTabSz="914400" rtl="0" eaLnBrk="1" fontAlgn="auto" latinLnBrk="0" hangingPunct="1">
              <a:lnSpc>
                <a:spcPct val="100000"/>
              </a:lnSpc>
              <a:spcBef>
                <a:spcPts val="95"/>
              </a:spcBef>
              <a:spcAft>
                <a:spcPts val="0"/>
              </a:spcAft>
              <a:buClrTx/>
              <a:buSzTx/>
              <a:buFontTx/>
              <a:buNone/>
              <a:tabLst/>
              <a:defRPr/>
            </a:pPr>
            <a:r>
              <a:rPr kumimoji="0" lang="fr-FR" sz="900" b="0" i="0" u="none" strike="noStrike" kern="1200" cap="none" spc="-5" normalizeH="0" baseline="0" noProof="0" dirty="0" err="1">
                <a:ln>
                  <a:noFill/>
                </a:ln>
                <a:solidFill>
                  <a:srgbClr val="1F497D"/>
                </a:solidFill>
                <a:effectLst/>
                <a:uLnTx/>
                <a:uFillTx/>
                <a:latin typeface="Tahoma"/>
                <a:ea typeface="+mn-ea"/>
                <a:cs typeface="Tahoma"/>
              </a:rPr>
              <a:t>Founder</a:t>
            </a:r>
            <a:r>
              <a:rPr kumimoji="0" lang="fr-FR" sz="900" b="0" i="0" u="none" strike="noStrike" kern="1200" cap="none" spc="-5" normalizeH="0" baseline="0" noProof="0" dirty="0">
                <a:ln>
                  <a:noFill/>
                </a:ln>
                <a:solidFill>
                  <a:srgbClr val="1F497D"/>
                </a:solidFill>
                <a:effectLst/>
                <a:uLnTx/>
                <a:uFillTx/>
                <a:latin typeface="Tahoma"/>
                <a:ea typeface="+mn-ea"/>
                <a:cs typeface="Tahoma"/>
              </a:rPr>
              <a:t> &amp; COO/CFO </a:t>
            </a:r>
          </a:p>
          <a:p>
            <a:pPr marL="137795" marR="130810" lvl="0" indent="-635" algn="ctr" defTabSz="914400" rtl="0" eaLnBrk="1" fontAlgn="auto" latinLnBrk="0" hangingPunct="1">
              <a:lnSpc>
                <a:spcPct val="100000"/>
              </a:lnSpc>
              <a:spcBef>
                <a:spcPts val="95"/>
              </a:spcBef>
              <a:spcAft>
                <a:spcPts val="0"/>
              </a:spcAft>
              <a:buClrTx/>
              <a:buSzTx/>
              <a:buFontTx/>
              <a:buNone/>
              <a:tabLst/>
              <a:defRPr/>
            </a:pPr>
            <a:r>
              <a:rPr kumimoji="0" lang="fr-FR" sz="900" b="0" i="0" u="none" strike="noStrike" kern="1200" cap="none" spc="-5" normalizeH="0" baseline="0" noProof="0" dirty="0">
                <a:ln>
                  <a:noFill/>
                </a:ln>
                <a:solidFill>
                  <a:srgbClr val="1F497D"/>
                </a:solidFill>
                <a:effectLst/>
                <a:uLnTx/>
                <a:uFillTx/>
                <a:latin typeface="Tahoma"/>
                <a:ea typeface="+mn-ea"/>
                <a:cs typeface="Tahoma"/>
              </a:rPr>
              <a:t>AngelHub</a:t>
            </a:r>
          </a:p>
        </p:txBody>
      </p:sp>
      <p:grpSp>
        <p:nvGrpSpPr>
          <p:cNvPr id="15" name="Group 14">
            <a:extLst>
              <a:ext uri="{FF2B5EF4-FFF2-40B4-BE49-F238E27FC236}">
                <a16:creationId xmlns:a16="http://schemas.microsoft.com/office/drawing/2014/main" id="{3CA530D1-E7AD-4E1E-976C-95F2FBF2E4EB}"/>
              </a:ext>
            </a:extLst>
          </p:cNvPr>
          <p:cNvGrpSpPr/>
          <p:nvPr/>
        </p:nvGrpSpPr>
        <p:grpSpPr>
          <a:xfrm>
            <a:off x="562924" y="8042075"/>
            <a:ext cx="3892331" cy="846551"/>
            <a:chOff x="596297" y="7997676"/>
            <a:chExt cx="4150946" cy="894396"/>
          </a:xfrm>
        </p:grpSpPr>
        <p:pic>
          <p:nvPicPr>
            <p:cNvPr id="5" name="Image 4">
              <a:extLst>
                <a:ext uri="{FF2B5EF4-FFF2-40B4-BE49-F238E27FC236}">
                  <a16:creationId xmlns:a16="http://schemas.microsoft.com/office/drawing/2014/main" id="{FE178A48-5944-4C99-9E32-AD742EA66B9F}"/>
                </a:ext>
              </a:extLst>
            </p:cNvPr>
            <p:cNvPicPr>
              <a:picLocks noChangeAspect="1"/>
            </p:cNvPicPr>
            <p:nvPr/>
          </p:nvPicPr>
          <p:blipFill>
            <a:blip r:embed="rId17"/>
            <a:stretch>
              <a:fillRect/>
            </a:stretch>
          </p:blipFill>
          <p:spPr>
            <a:xfrm>
              <a:off x="596297" y="7997676"/>
              <a:ext cx="894396" cy="894396"/>
            </a:xfrm>
            <a:prstGeom prst="rect">
              <a:avLst/>
            </a:prstGeom>
          </p:spPr>
        </p:pic>
        <p:cxnSp>
          <p:nvCxnSpPr>
            <p:cNvPr id="32" name="Connecteur droit avec flèche 31">
              <a:extLst>
                <a:ext uri="{FF2B5EF4-FFF2-40B4-BE49-F238E27FC236}">
                  <a16:creationId xmlns:a16="http://schemas.microsoft.com/office/drawing/2014/main" id="{17553473-3E39-4AC8-A701-B0D2CE5BA409}"/>
                </a:ext>
              </a:extLst>
            </p:cNvPr>
            <p:cNvCxnSpPr>
              <a:cxnSpLocks/>
            </p:cNvCxnSpPr>
            <p:nvPr/>
          </p:nvCxnSpPr>
          <p:spPr>
            <a:xfrm>
              <a:off x="1421073" y="8437597"/>
              <a:ext cx="256545" cy="2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A7BD7CA-C5CF-463E-BFFC-70B3432453E5}"/>
                </a:ext>
              </a:extLst>
            </p:cNvPr>
            <p:cNvGrpSpPr/>
            <p:nvPr/>
          </p:nvGrpSpPr>
          <p:grpSpPr>
            <a:xfrm>
              <a:off x="3133453" y="8033535"/>
              <a:ext cx="1613790" cy="813384"/>
              <a:chOff x="2273275" y="8154866"/>
              <a:chExt cx="1272571" cy="630206"/>
            </a:xfrm>
          </p:grpSpPr>
          <p:pic>
            <p:nvPicPr>
              <p:cNvPr id="30" name="Image 29">
                <a:extLst>
                  <a:ext uri="{FF2B5EF4-FFF2-40B4-BE49-F238E27FC236}">
                    <a16:creationId xmlns:a16="http://schemas.microsoft.com/office/drawing/2014/main" id="{4642A6B1-20BB-42A1-95DD-6DC6A1CD48E4}"/>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372117" y="8154866"/>
                <a:ext cx="1173729" cy="630206"/>
              </a:xfrm>
              <a:prstGeom prst="rect">
                <a:avLst/>
              </a:prstGeom>
            </p:spPr>
          </p:pic>
          <p:cxnSp>
            <p:nvCxnSpPr>
              <p:cNvPr id="53" name="Connecteur droit avec flèche 52">
                <a:extLst>
                  <a:ext uri="{FF2B5EF4-FFF2-40B4-BE49-F238E27FC236}">
                    <a16:creationId xmlns:a16="http://schemas.microsoft.com/office/drawing/2014/main" id="{9E18C166-4C78-4C09-873E-BC411ED1169E}"/>
                  </a:ext>
                </a:extLst>
              </p:cNvPr>
              <p:cNvCxnSpPr>
                <a:cxnSpLocks/>
              </p:cNvCxnSpPr>
              <p:nvPr/>
            </p:nvCxnSpPr>
            <p:spPr>
              <a:xfrm flipH="1">
                <a:off x="2273275" y="8473647"/>
                <a:ext cx="2028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1DF5AB27-37B4-4542-9673-7B35E479E06E}"/>
                </a:ext>
              </a:extLst>
            </p:cNvPr>
            <p:cNvPicPr>
              <a:picLocks noChangeAspect="1"/>
            </p:cNvPicPr>
            <p:nvPr/>
          </p:nvPicPr>
          <p:blipFill>
            <a:blip r:embed="rId19"/>
            <a:stretch>
              <a:fillRect/>
            </a:stretch>
          </p:blipFill>
          <p:spPr>
            <a:xfrm>
              <a:off x="1677019" y="8232375"/>
              <a:ext cx="1473119" cy="437079"/>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 42">
            <a:extLst>
              <a:ext uri="{FF2B5EF4-FFF2-40B4-BE49-F238E27FC236}">
                <a16:creationId xmlns:a16="http://schemas.microsoft.com/office/drawing/2014/main" id="{B3B3241C-72C0-4637-A413-50E95A4051B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86649" y="9563674"/>
            <a:ext cx="466551" cy="247352"/>
          </a:xfrm>
          <a:prstGeom prst="rect">
            <a:avLst/>
          </a:prstGeom>
        </p:spPr>
      </p:pic>
      <p:sp>
        <p:nvSpPr>
          <p:cNvPr id="46" name="object 3">
            <a:extLst>
              <a:ext uri="{FF2B5EF4-FFF2-40B4-BE49-F238E27FC236}">
                <a16:creationId xmlns:a16="http://schemas.microsoft.com/office/drawing/2014/main" id="{4E3417F5-8F91-4ABB-894C-B92933C83374}"/>
              </a:ext>
            </a:extLst>
          </p:cNvPr>
          <p:cNvSpPr txBox="1"/>
          <p:nvPr/>
        </p:nvSpPr>
        <p:spPr>
          <a:xfrm>
            <a:off x="6629400" y="9601200"/>
            <a:ext cx="466551" cy="151323"/>
          </a:xfrm>
          <a:prstGeom prst="rect">
            <a:avLst/>
          </a:prstGeom>
        </p:spPr>
        <p:txBody>
          <a:bodyPr vert="horz" wrap="square" lIns="0" tIns="12700" rIns="0" bIns="0" rtlCol="0">
            <a:spAutoFit/>
          </a:bodyPr>
          <a:lstStyle/>
          <a:p>
            <a:pPr marL="12700">
              <a:lnSpc>
                <a:spcPct val="100000"/>
              </a:lnSpc>
              <a:spcBef>
                <a:spcPts val="100"/>
              </a:spcBef>
            </a:pPr>
            <a:r>
              <a:rPr lang="fr-FR" sz="900" dirty="0">
                <a:solidFill>
                  <a:srgbClr val="333333"/>
                </a:solidFill>
                <a:latin typeface="Tahoma"/>
                <a:cs typeface="Tahoma"/>
              </a:rPr>
              <a:t>4</a:t>
            </a:r>
            <a:endParaRPr sz="900" dirty="0">
              <a:latin typeface="Tahoma"/>
              <a:cs typeface="Tahoma"/>
            </a:endParaRPr>
          </a:p>
        </p:txBody>
      </p:sp>
      <p:sp>
        <p:nvSpPr>
          <p:cNvPr id="35" name="object 3">
            <a:extLst>
              <a:ext uri="{FF2B5EF4-FFF2-40B4-BE49-F238E27FC236}">
                <a16:creationId xmlns:a16="http://schemas.microsoft.com/office/drawing/2014/main" id="{13735926-73F8-4197-A885-90FFD4AFBD4C}"/>
              </a:ext>
            </a:extLst>
          </p:cNvPr>
          <p:cNvSpPr/>
          <p:nvPr/>
        </p:nvSpPr>
        <p:spPr>
          <a:xfrm flipV="1">
            <a:off x="5458855" y="1232075"/>
            <a:ext cx="1365254" cy="61685"/>
          </a:xfrm>
          <a:custGeom>
            <a:avLst/>
            <a:gdLst>
              <a:gd name="f0" fmla="val w"/>
              <a:gd name="f1" fmla="val h"/>
              <a:gd name="f2" fmla="val 0"/>
              <a:gd name="f3" fmla="val 1365250"/>
              <a:gd name="f4" fmla="val 61685"/>
              <a:gd name="f5" fmla="val 1364741"/>
              <a:gd name="f6" fmla="*/ f0 1 1365250"/>
              <a:gd name="f7" fmla="*/ f1 1 61685"/>
              <a:gd name="f8" fmla="val f2"/>
              <a:gd name="f9" fmla="val f3"/>
              <a:gd name="f10" fmla="val f4"/>
              <a:gd name="f11" fmla="+- f10 0 f8"/>
              <a:gd name="f12" fmla="+- f9 0 f8"/>
              <a:gd name="f13" fmla="*/ f12 1 1365250"/>
              <a:gd name="f14" fmla="*/ f11 1 61685"/>
              <a:gd name="f15" fmla="*/ 0 1 f13"/>
              <a:gd name="f16" fmla="*/ 1365250 1 f13"/>
              <a:gd name="f17" fmla="*/ 0 1 f14"/>
              <a:gd name="f18" fmla="*/ 61685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1365250" h="61685">
                <a:moveTo>
                  <a:pt x="f2" y="f2"/>
                </a:moveTo>
                <a:lnTo>
                  <a:pt x="f5" y="f2"/>
                </a:lnTo>
              </a:path>
            </a:pathLst>
          </a:custGeom>
          <a:noFill/>
          <a:ln w="9144" cap="flat">
            <a:solidFill>
              <a:srgbClr val="333333"/>
            </a:solidFill>
            <a:prstDash val="solid"/>
          </a:ln>
        </p:spPr>
        <p:txBody>
          <a:bodyPr vert="horz" wrap="square" lIns="0" tIns="0" rIns="0" bIns="0"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0" cap="none" spc="0" normalizeH="0" baseline="0" noProof="0">
              <a:ln>
                <a:noFill/>
              </a:ln>
              <a:solidFill>
                <a:srgbClr val="000000"/>
              </a:solidFill>
              <a:effectLst/>
              <a:uLnTx/>
              <a:uFillTx/>
            </a:endParaRPr>
          </a:p>
        </p:txBody>
      </p:sp>
      <p:sp>
        <p:nvSpPr>
          <p:cNvPr id="37" name="object 5">
            <a:extLst>
              <a:ext uri="{FF2B5EF4-FFF2-40B4-BE49-F238E27FC236}">
                <a16:creationId xmlns:a16="http://schemas.microsoft.com/office/drawing/2014/main" id="{87EAD65E-6BD0-4E6F-9B6A-660D334996E0}"/>
              </a:ext>
            </a:extLst>
          </p:cNvPr>
          <p:cNvSpPr txBox="1"/>
          <p:nvPr/>
        </p:nvSpPr>
        <p:spPr>
          <a:xfrm>
            <a:off x="217615" y="67322"/>
            <a:ext cx="6606494" cy="289819"/>
          </a:xfrm>
          <a:prstGeom prst="rect">
            <a:avLst/>
          </a:prstGeom>
          <a:noFill/>
          <a:ln cap="flat">
            <a:noFill/>
          </a:ln>
        </p:spPr>
        <p:txBody>
          <a:bodyPr vert="horz" wrap="square" lIns="0" tIns="12701" rIns="0" bIns="0" anchor="t" anchorCtr="0" compatLnSpc="1">
            <a:spAutoFit/>
          </a:bodyPr>
          <a:lstStyle/>
          <a:p>
            <a:pPr marL="12701">
              <a:spcBef>
                <a:spcPts val="100"/>
              </a:spcBef>
              <a:defRPr sz="1800" b="0" i="0" u="none" strike="noStrike" kern="0" cap="none" spc="0" baseline="0">
                <a:solidFill>
                  <a:srgbClr val="000000"/>
                </a:solidFill>
                <a:uFillTx/>
              </a:defRPr>
            </a:pPr>
            <a:r>
              <a:rPr lang="en-GB" b="1" spc="-5">
                <a:solidFill>
                  <a:srgbClr val="1F497D"/>
                </a:solidFill>
                <a:latin typeface="Tahoma"/>
                <a:cs typeface="Tahoma"/>
              </a:rPr>
              <a:t>Focus </a:t>
            </a:r>
            <a:r>
              <a:rPr lang="en-GB" b="1">
                <a:solidFill>
                  <a:srgbClr val="1F497D"/>
                </a:solidFill>
                <a:latin typeface="Tahoma"/>
                <a:cs typeface="Tahoma"/>
              </a:rPr>
              <a:t>on </a:t>
            </a:r>
            <a:r>
              <a:rPr lang="en-GB" b="1" spc="-5">
                <a:solidFill>
                  <a:srgbClr val="1F497D"/>
                </a:solidFill>
                <a:latin typeface="Tahoma"/>
                <a:cs typeface="Tahoma"/>
              </a:rPr>
              <a:t>Event: Hong Kong FinTech Week 2018</a:t>
            </a:r>
            <a:endParaRPr lang="en-GB">
              <a:solidFill>
                <a:srgbClr val="1F497D"/>
              </a:solidFill>
              <a:latin typeface="Tahoma"/>
              <a:cs typeface="Tahoma"/>
            </a:endParaRPr>
          </a:p>
        </p:txBody>
      </p:sp>
      <p:sp>
        <p:nvSpPr>
          <p:cNvPr id="38" name="object 6">
            <a:extLst>
              <a:ext uri="{FF2B5EF4-FFF2-40B4-BE49-F238E27FC236}">
                <a16:creationId xmlns:a16="http://schemas.microsoft.com/office/drawing/2014/main" id="{2C239AB2-9615-44E8-B2BC-B040BDB4F483}"/>
              </a:ext>
            </a:extLst>
          </p:cNvPr>
          <p:cNvSpPr/>
          <p:nvPr/>
        </p:nvSpPr>
        <p:spPr>
          <a:xfrm>
            <a:off x="2200547" y="521093"/>
            <a:ext cx="4565900" cy="457200"/>
          </a:xfrm>
          <a:custGeom>
            <a:avLst/>
            <a:gdLst>
              <a:gd name="f0" fmla="val w"/>
              <a:gd name="f1" fmla="val h"/>
              <a:gd name="f2" fmla="val 0"/>
              <a:gd name="f3" fmla="val 4718684"/>
              <a:gd name="f4" fmla="val 457200"/>
              <a:gd name="f5" fmla="val 4718304"/>
              <a:gd name="f6" fmla="*/ f0 1 4718684"/>
              <a:gd name="f7" fmla="*/ f1 1 457200"/>
              <a:gd name="f8" fmla="val f2"/>
              <a:gd name="f9" fmla="val f3"/>
              <a:gd name="f10" fmla="val f4"/>
              <a:gd name="f11" fmla="+- f10 0 f8"/>
              <a:gd name="f12" fmla="+- f9 0 f8"/>
              <a:gd name="f13" fmla="*/ f12 1 4718684"/>
              <a:gd name="f14" fmla="*/ f11 1 457200"/>
              <a:gd name="f15" fmla="*/ f8 1 f13"/>
              <a:gd name="f16" fmla="*/ f9 1 f13"/>
              <a:gd name="f17" fmla="*/ f8 1 f14"/>
              <a:gd name="f18" fmla="*/ f10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4718684" h="457200">
                <a:moveTo>
                  <a:pt x="f2" y="f4"/>
                </a:moveTo>
                <a:lnTo>
                  <a:pt x="f5" y="f4"/>
                </a:lnTo>
                <a:lnTo>
                  <a:pt x="f5" y="f2"/>
                </a:lnTo>
                <a:lnTo>
                  <a:pt x="f2" y="f2"/>
                </a:lnTo>
                <a:lnTo>
                  <a:pt x="f2" y="f4"/>
                </a:lnTo>
                <a:close/>
              </a:path>
            </a:pathLst>
          </a:custGeom>
          <a:solidFill>
            <a:srgbClr val="F4F3EF"/>
          </a:solidFill>
          <a:ln cap="flat">
            <a:noFill/>
            <a:prstDash val="solid"/>
          </a:ln>
        </p:spPr>
        <p:txBody>
          <a:bodyPr vert="horz" wrap="square" lIns="0" tIns="0" rIns="0" bIns="0"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0" cap="none" spc="0" normalizeH="0" baseline="0" noProof="0">
              <a:ln>
                <a:noFill/>
              </a:ln>
              <a:solidFill>
                <a:srgbClr val="000000"/>
              </a:solidFill>
              <a:effectLst/>
              <a:uLnTx/>
              <a:uFillTx/>
            </a:endParaRPr>
          </a:p>
        </p:txBody>
      </p:sp>
      <p:sp>
        <p:nvSpPr>
          <p:cNvPr id="39" name="object 7">
            <a:extLst>
              <a:ext uri="{FF2B5EF4-FFF2-40B4-BE49-F238E27FC236}">
                <a16:creationId xmlns:a16="http://schemas.microsoft.com/office/drawing/2014/main" id="{C801992E-F449-461F-B79F-BF3754F71E95}"/>
              </a:ext>
            </a:extLst>
          </p:cNvPr>
          <p:cNvSpPr txBox="1"/>
          <p:nvPr/>
        </p:nvSpPr>
        <p:spPr>
          <a:xfrm>
            <a:off x="2260367" y="577118"/>
            <a:ext cx="3439287" cy="343750"/>
          </a:xfrm>
          <a:prstGeom prst="rect">
            <a:avLst/>
          </a:prstGeom>
          <a:noFill/>
          <a:ln cap="flat">
            <a:noFill/>
          </a:ln>
        </p:spPr>
        <p:txBody>
          <a:bodyPr vert="horz" wrap="square" lIns="0" tIns="12701" rIns="0" bIns="0" anchor="t" anchorCtr="0" compatLnSpc="1">
            <a:spAutoFit/>
          </a:bodyPr>
          <a:lstStyle/>
          <a:p>
            <a:pPr marL="12701">
              <a:lnSpc>
                <a:spcPts val="1255"/>
              </a:lnSpc>
              <a:spcBef>
                <a:spcPts val="100"/>
              </a:spcBef>
              <a:defRPr sz="1800" b="0" i="0" u="none" strike="noStrike" kern="0" cap="none" spc="0" baseline="0">
                <a:solidFill>
                  <a:srgbClr val="000000"/>
                </a:solidFill>
                <a:uFillTx/>
              </a:defRPr>
            </a:pPr>
            <a:r>
              <a:rPr lang="en-GB" sz="1000" b="1" spc="-5">
                <a:solidFill>
                  <a:srgbClr val="1F497D"/>
                </a:solidFill>
                <a:latin typeface="Tahoma"/>
                <a:cs typeface="Tahoma"/>
              </a:rPr>
              <a:t>HONG KONG FINTECH WEEK</a:t>
            </a:r>
          </a:p>
          <a:p>
            <a:pPr marL="12701">
              <a:lnSpc>
                <a:spcPts val="1255"/>
              </a:lnSpc>
              <a:spcBef>
                <a:spcPts val="100"/>
              </a:spcBef>
              <a:defRPr sz="1800" b="0" i="0" u="none" strike="noStrike" kern="0" cap="none" spc="0" baseline="0">
                <a:solidFill>
                  <a:srgbClr val="000000"/>
                </a:solidFill>
                <a:uFillTx/>
              </a:defRPr>
            </a:pPr>
            <a:r>
              <a:rPr lang="en-GB" sz="1000" spc="-5">
                <a:solidFill>
                  <a:srgbClr val="1F497D"/>
                </a:solidFill>
                <a:latin typeface="Tahoma"/>
                <a:cs typeface="Tahoma"/>
              </a:rPr>
              <a:t>OCTOBER 29 – NOVEMBER 02 2018 / HONG KONG</a:t>
            </a:r>
            <a:endParaRPr lang="en-GB" sz="1000">
              <a:solidFill>
                <a:srgbClr val="1F497D"/>
              </a:solidFill>
              <a:latin typeface="Tahoma"/>
              <a:cs typeface="Tahoma"/>
            </a:endParaRPr>
          </a:p>
        </p:txBody>
      </p:sp>
      <p:sp>
        <p:nvSpPr>
          <p:cNvPr id="41" name="object 8">
            <a:extLst>
              <a:ext uri="{FF2B5EF4-FFF2-40B4-BE49-F238E27FC236}">
                <a16:creationId xmlns:a16="http://schemas.microsoft.com/office/drawing/2014/main" id="{764FB2F9-8A30-4640-8470-1C29A3013A37}"/>
              </a:ext>
            </a:extLst>
          </p:cNvPr>
          <p:cNvSpPr txBox="1"/>
          <p:nvPr/>
        </p:nvSpPr>
        <p:spPr>
          <a:xfrm>
            <a:off x="305398" y="1388273"/>
            <a:ext cx="4494449" cy="3076919"/>
          </a:xfrm>
          <a:prstGeom prst="rect">
            <a:avLst/>
          </a:prstGeom>
          <a:noFill/>
          <a:ln cap="flat">
            <a:noFill/>
          </a:ln>
        </p:spPr>
        <p:txBody>
          <a:bodyPr vert="horz" wrap="square" lIns="0" tIns="12060" rIns="0" bIns="0" anchor="t" anchorCtr="0" compatLnSpc="1">
            <a:spAutoFit/>
          </a:bodyPr>
          <a:lstStyle/>
          <a:p>
            <a:pPr marL="190496" marR="5084" indent="-177795" algn="just">
              <a:spcBef>
                <a:spcPts val="95"/>
              </a:spcBef>
              <a:spcAft>
                <a:spcPts val="300"/>
              </a:spcAft>
              <a:buSzPct val="100000"/>
              <a:buFont typeface="Wingdings"/>
              <a:buChar char=""/>
              <a:tabLst>
                <a:tab pos="191126" algn="l"/>
              </a:tabLst>
              <a:defRPr sz="1800" b="0" i="0" u="none" strike="noStrike" kern="0" cap="none" spc="0" baseline="0">
                <a:solidFill>
                  <a:srgbClr val="000000"/>
                </a:solidFill>
                <a:uFillTx/>
              </a:defRPr>
            </a:pPr>
            <a:r>
              <a:rPr lang="en-US" sz="1000" spc="-5" dirty="0">
                <a:solidFill>
                  <a:srgbClr val="5F5F5F"/>
                </a:solidFill>
                <a:latin typeface="Tahoma"/>
                <a:cs typeface="Tahoma"/>
              </a:rPr>
              <a:t>FinTech Week 2018 was the </a:t>
            </a:r>
            <a:r>
              <a:rPr lang="en-US" sz="1000" b="1" spc="-5" dirty="0">
                <a:solidFill>
                  <a:srgbClr val="1F497D"/>
                </a:solidFill>
                <a:latin typeface="Tahoma"/>
                <a:cs typeface="Tahoma"/>
              </a:rPr>
              <a:t>world's first cross-border financial technology event</a:t>
            </a:r>
            <a:r>
              <a:rPr lang="en-US" sz="1000" spc="-5" dirty="0">
                <a:solidFill>
                  <a:srgbClr val="5F5F5F"/>
                </a:solidFill>
                <a:latin typeface="Tahoma"/>
                <a:cs typeface="Tahoma"/>
              </a:rPr>
              <a:t>, that took place in Hong Kong, Asia's financial capital, and in Shenzhen, China's Silicon Valley. </a:t>
            </a:r>
          </a:p>
          <a:p>
            <a:pPr marL="190496" marR="5084" indent="-177795" algn="just">
              <a:spcBef>
                <a:spcPts val="95"/>
              </a:spcBef>
              <a:spcAft>
                <a:spcPts val="300"/>
              </a:spcAft>
              <a:buSzPct val="100000"/>
              <a:buFont typeface="Wingdings"/>
              <a:buChar char=""/>
              <a:tabLst>
                <a:tab pos="191126" algn="l"/>
              </a:tabLst>
              <a:defRPr sz="1800" b="0" i="0" u="none" strike="noStrike" kern="0" cap="none" spc="0" baseline="0">
                <a:solidFill>
                  <a:srgbClr val="000000"/>
                </a:solidFill>
                <a:uFillTx/>
              </a:defRPr>
            </a:pPr>
            <a:r>
              <a:rPr lang="en-US" sz="1000" spc="-5" dirty="0">
                <a:solidFill>
                  <a:srgbClr val="5F5F5F"/>
                </a:solidFill>
                <a:latin typeface="Tahoma"/>
                <a:cs typeface="Tahoma"/>
              </a:rPr>
              <a:t>It's </a:t>
            </a:r>
            <a:r>
              <a:rPr lang="en-US" sz="1000" b="1" spc="-5" dirty="0">
                <a:solidFill>
                  <a:srgbClr val="1F497D"/>
                </a:solidFill>
                <a:latin typeface="Tahoma"/>
                <a:cs typeface="Tahoma"/>
              </a:rPr>
              <a:t>one</a:t>
            </a:r>
            <a:r>
              <a:rPr lang="en-US" sz="1000" spc="-5" dirty="0">
                <a:solidFill>
                  <a:srgbClr val="1F497D"/>
                </a:solidFill>
                <a:latin typeface="Tahoma"/>
                <a:cs typeface="Tahoma"/>
              </a:rPr>
              <a:t> </a:t>
            </a:r>
            <a:r>
              <a:rPr lang="en-US" sz="1000" b="1" spc="-5" dirty="0">
                <a:solidFill>
                  <a:srgbClr val="1F497D"/>
                </a:solidFill>
                <a:latin typeface="Tahoma"/>
                <a:cs typeface="Tahoma"/>
              </a:rPr>
              <a:t>of the largest conferences on the calendar</a:t>
            </a:r>
            <a:r>
              <a:rPr lang="en-US" sz="1000" spc="-5" dirty="0">
                <a:solidFill>
                  <a:srgbClr val="5F5F5F"/>
                </a:solidFill>
                <a:latin typeface="Tahoma"/>
                <a:cs typeface="Tahoma"/>
              </a:rPr>
              <a:t>, attracting more than 8000 senior executives and featuring over 200 of the world's top FinTech founders, investors, regulators, and academics, who are </a:t>
            </a:r>
            <a:r>
              <a:rPr lang="en-US" sz="1000" b="1" spc="-5" dirty="0">
                <a:solidFill>
                  <a:srgbClr val="1F497D"/>
                </a:solidFill>
                <a:latin typeface="Tahoma"/>
                <a:cs typeface="Tahoma"/>
              </a:rPr>
              <a:t>shaping the future of financial services </a:t>
            </a:r>
            <a:r>
              <a:rPr lang="en-US" sz="1000" spc="-5" dirty="0">
                <a:solidFill>
                  <a:srgbClr val="5F5F5F"/>
                </a:solidFill>
                <a:latin typeface="Tahoma"/>
                <a:cs typeface="Tahoma"/>
              </a:rPr>
              <a:t>by driving a technological revolution in the industry across Asia and globally.</a:t>
            </a:r>
          </a:p>
          <a:p>
            <a:pPr marL="190496" marR="5084" indent="-177795" algn="just">
              <a:spcBef>
                <a:spcPts val="95"/>
              </a:spcBef>
              <a:spcAft>
                <a:spcPts val="300"/>
              </a:spcAft>
              <a:buSzPct val="100000"/>
              <a:buFont typeface="Wingdings"/>
              <a:buChar char=""/>
              <a:tabLst>
                <a:tab pos="191126" algn="l"/>
              </a:tabLst>
              <a:defRPr sz="1800" b="0" i="0" u="none" strike="noStrike" kern="0" cap="none" spc="0" baseline="0">
                <a:solidFill>
                  <a:srgbClr val="000000"/>
                </a:solidFill>
                <a:uFillTx/>
              </a:defRPr>
            </a:pPr>
            <a:r>
              <a:rPr lang="en-US" sz="1000" spc="-5" dirty="0">
                <a:solidFill>
                  <a:srgbClr val="5F5F5F"/>
                </a:solidFill>
                <a:latin typeface="Tahoma"/>
                <a:cs typeface="Tahoma"/>
              </a:rPr>
              <a:t>MBA Career Service and HKUST FinTech connected with </a:t>
            </a:r>
            <a:r>
              <a:rPr lang="en-US" sz="1000" b="1" spc="-10" dirty="0" err="1">
                <a:solidFill>
                  <a:srgbClr val="1F497D"/>
                </a:solidFill>
                <a:latin typeface="Tahoma"/>
                <a:cs typeface="Tahoma"/>
              </a:rPr>
              <a:t>Finnovasia</a:t>
            </a:r>
            <a:r>
              <a:rPr lang="en-US" sz="1000" b="1" spc="-10" dirty="0">
                <a:solidFill>
                  <a:srgbClr val="1F497D"/>
                </a:solidFill>
                <a:latin typeface="Tahoma"/>
                <a:cs typeface="Tahoma"/>
              </a:rPr>
              <a:t>, Organizer of HK FinTech week</a:t>
            </a:r>
          </a:p>
          <a:p>
            <a:pPr marL="647696" marR="5084" lvl="1" indent="-177795" algn="just">
              <a:spcBef>
                <a:spcPts val="95"/>
              </a:spcBef>
              <a:spcAft>
                <a:spcPts val="300"/>
              </a:spcAft>
              <a:buSzPct val="100000"/>
              <a:buFont typeface="Wingdings"/>
              <a:buChar char=""/>
              <a:tabLst>
                <a:tab pos="191127" algn="l"/>
              </a:tabLst>
              <a:defRPr sz="1800" b="0" i="0" u="none" strike="noStrike" kern="0" cap="none" spc="0" baseline="0">
                <a:solidFill>
                  <a:srgbClr val="000000"/>
                </a:solidFill>
                <a:uFillTx/>
              </a:defRPr>
            </a:pPr>
            <a:r>
              <a:rPr lang="en-US" sz="1000" spc="-5" dirty="0">
                <a:solidFill>
                  <a:srgbClr val="5F5F5F"/>
                </a:solidFill>
                <a:latin typeface="Tahoma"/>
                <a:cs typeface="Tahoma"/>
              </a:rPr>
              <a:t>Our MBA FinTech Club members have been happy to:</a:t>
            </a:r>
          </a:p>
          <a:p>
            <a:pPr marL="647696" marR="5084" lvl="1" indent="-177795" algn="just">
              <a:spcBef>
                <a:spcPts val="95"/>
              </a:spcBef>
              <a:spcAft>
                <a:spcPts val="300"/>
              </a:spcAft>
              <a:buSzPct val="100000"/>
              <a:buFont typeface="Wingdings" pitchFamily="2"/>
              <a:buChar char="Ø"/>
              <a:tabLst>
                <a:tab pos="191127" algn="l"/>
              </a:tabLst>
              <a:defRPr sz="1800" b="0" i="0" u="none" strike="noStrike" kern="0" cap="none" spc="0" baseline="0">
                <a:solidFill>
                  <a:srgbClr val="000000"/>
                </a:solidFill>
                <a:uFillTx/>
              </a:defRPr>
            </a:pPr>
            <a:r>
              <a:rPr lang="en-US" sz="1000" b="1" spc="-5" dirty="0">
                <a:solidFill>
                  <a:srgbClr val="1F497D"/>
                </a:solidFill>
                <a:latin typeface="Tahoma"/>
                <a:cs typeface="Tahoma"/>
              </a:rPr>
              <a:t>Interns for FinTech week planning &amp; preparation!</a:t>
            </a:r>
          </a:p>
          <a:p>
            <a:pPr marL="647696" marR="5084" lvl="1" indent="-177795" algn="just">
              <a:spcBef>
                <a:spcPts val="95"/>
              </a:spcBef>
              <a:buSzPct val="100000"/>
              <a:buFont typeface="Wingdings" pitchFamily="2"/>
              <a:buChar char="Ø"/>
              <a:tabLst>
                <a:tab pos="191127" algn="l"/>
              </a:tabLst>
              <a:defRPr sz="1800" b="0" i="0" u="none" strike="noStrike" kern="0" cap="none" spc="0" baseline="0">
                <a:solidFill>
                  <a:srgbClr val="000000"/>
                </a:solidFill>
                <a:uFillTx/>
              </a:defRPr>
            </a:pPr>
            <a:r>
              <a:rPr lang="en-US" sz="1000" b="1" spc="-5" dirty="0">
                <a:solidFill>
                  <a:srgbClr val="1F497D"/>
                </a:solidFill>
                <a:latin typeface="Tahoma"/>
                <a:cs typeface="Tahoma"/>
              </a:rPr>
              <a:t>Volunteers for on-site organization!</a:t>
            </a:r>
          </a:p>
          <a:p>
            <a:pPr marL="190496" marR="5084" lvl="1" indent="-177795" algn="just">
              <a:spcBef>
                <a:spcPts val="600"/>
              </a:spcBef>
              <a:spcAft>
                <a:spcPts val="600"/>
              </a:spcAft>
              <a:buSzPct val="100000"/>
              <a:buFont typeface="Wingdings"/>
              <a:buChar char=""/>
              <a:tabLst>
                <a:tab pos="191126" algn="l"/>
              </a:tabLst>
              <a:defRPr sz="1800" b="0" i="0" u="none" strike="noStrike" kern="0" cap="none" spc="0" baseline="0">
                <a:solidFill>
                  <a:srgbClr val="000000"/>
                </a:solidFill>
                <a:uFillTx/>
              </a:defRPr>
            </a:pPr>
            <a:r>
              <a:rPr lang="en-US" sz="1000" spc="-5" dirty="0">
                <a:solidFill>
                  <a:srgbClr val="5F5F5F"/>
                </a:solidFill>
                <a:latin typeface="Tahoma"/>
                <a:cs typeface="Tahoma"/>
              </a:rPr>
              <a:t>Amongst numerous FinTech and blockchain </a:t>
            </a:r>
            <a:r>
              <a:rPr lang="en-US" sz="1000" b="1" spc="-5" dirty="0">
                <a:solidFill>
                  <a:srgbClr val="1F497D"/>
                </a:solidFill>
                <a:latin typeface="Tahoma"/>
                <a:cs typeface="Tahoma"/>
              </a:rPr>
              <a:t>start ups and companies</a:t>
            </a:r>
            <a:r>
              <a:rPr lang="en-US" sz="1000" spc="-5" dirty="0">
                <a:solidFill>
                  <a:srgbClr val="5F5F5F"/>
                </a:solidFill>
                <a:latin typeface="Tahoma"/>
                <a:cs typeface="Tahoma"/>
              </a:rPr>
              <a:t>, fruitful insights had been exchanged with </a:t>
            </a:r>
            <a:r>
              <a:rPr lang="en-US" sz="1000" b="1" spc="-5" dirty="0">
                <a:solidFill>
                  <a:srgbClr val="1F497D"/>
                </a:solidFill>
                <a:latin typeface="Tahoma"/>
                <a:cs typeface="Tahoma"/>
              </a:rPr>
              <a:t>Top Tier consulting firms</a:t>
            </a:r>
            <a:r>
              <a:rPr lang="en-US" sz="1000" spc="-5" dirty="0">
                <a:solidFill>
                  <a:srgbClr val="5F5F5F"/>
                </a:solidFill>
                <a:latin typeface="Tahoma"/>
                <a:cs typeface="Tahoma"/>
              </a:rPr>
              <a:t> deeply involved in the ecosystem including :</a:t>
            </a:r>
          </a:p>
          <a:p>
            <a:pPr marL="12701" marR="5084" algn="just">
              <a:spcBef>
                <a:spcPts val="95"/>
              </a:spcBef>
              <a:buSzPct val="100000"/>
              <a:defRPr sz="1800" b="0" i="0" u="none" strike="noStrike" kern="0" cap="none" spc="0" baseline="0">
                <a:solidFill>
                  <a:srgbClr val="000000"/>
                </a:solidFill>
                <a:uFillTx/>
              </a:defRPr>
            </a:pPr>
            <a:r>
              <a:rPr lang="en-US" sz="1050" b="1" spc="-30" dirty="0">
                <a:solidFill>
                  <a:srgbClr val="1F497D"/>
                </a:solidFill>
                <a:latin typeface="Tahoma"/>
                <a:cs typeface="Tahoma"/>
              </a:rPr>
              <a:t>Deloitte Hong Kong Blockchain Lab, Accenture, EY, PWC…</a:t>
            </a:r>
          </a:p>
        </p:txBody>
      </p:sp>
      <p:sp>
        <p:nvSpPr>
          <p:cNvPr id="47" name="object 10">
            <a:extLst>
              <a:ext uri="{FF2B5EF4-FFF2-40B4-BE49-F238E27FC236}">
                <a16:creationId xmlns:a16="http://schemas.microsoft.com/office/drawing/2014/main" id="{9D7E0095-B45F-49DD-96D2-44F63D8CDF3D}"/>
              </a:ext>
            </a:extLst>
          </p:cNvPr>
          <p:cNvSpPr txBox="1"/>
          <p:nvPr/>
        </p:nvSpPr>
        <p:spPr>
          <a:xfrm>
            <a:off x="4480447" y="1208584"/>
            <a:ext cx="1006470" cy="177795"/>
          </a:xfrm>
          <a:prstGeom prst="rect">
            <a:avLst/>
          </a:prstGeom>
          <a:noFill/>
          <a:ln cap="flat">
            <a:noFill/>
          </a:ln>
        </p:spPr>
        <p:txBody>
          <a:bodyPr vert="horz" wrap="square" lIns="0" tIns="12060" rIns="0" bIns="0" anchor="t" anchorCtr="0" compatLnSpc="1">
            <a:spAutoFit/>
          </a:bodyPr>
          <a:lstStyle/>
          <a:p>
            <a:pPr marL="12701">
              <a:spcBef>
                <a:spcPts val="95"/>
              </a:spcBef>
              <a:defRPr sz="1800" b="0" i="0" u="none" strike="noStrike" kern="0" cap="none" spc="0" baseline="0">
                <a:solidFill>
                  <a:srgbClr val="000000"/>
                </a:solidFill>
                <a:uFillTx/>
              </a:defRPr>
            </a:pPr>
            <a:r>
              <a:rPr lang="en-GB" sz="1000" b="1" spc="-10">
                <a:solidFill>
                  <a:srgbClr val="000000"/>
                </a:solidFill>
                <a:latin typeface="Tahoma"/>
                <a:cs typeface="Tahoma"/>
              </a:rPr>
              <a:t>KEY-ELEMENTS</a:t>
            </a:r>
            <a:endParaRPr lang="en-GB" sz="1000">
              <a:solidFill>
                <a:srgbClr val="000000"/>
              </a:solidFill>
              <a:latin typeface="Tahoma"/>
              <a:cs typeface="Tahoma"/>
            </a:endParaRPr>
          </a:p>
        </p:txBody>
      </p:sp>
      <p:sp>
        <p:nvSpPr>
          <p:cNvPr id="48" name="object 11">
            <a:extLst>
              <a:ext uri="{FF2B5EF4-FFF2-40B4-BE49-F238E27FC236}">
                <a16:creationId xmlns:a16="http://schemas.microsoft.com/office/drawing/2014/main" id="{DE873C81-B411-492C-8F25-E4BE8B8F1F5C}"/>
              </a:ext>
            </a:extLst>
          </p:cNvPr>
          <p:cNvSpPr txBox="1"/>
          <p:nvPr/>
        </p:nvSpPr>
        <p:spPr>
          <a:xfrm>
            <a:off x="5411983" y="1721745"/>
            <a:ext cx="618491" cy="259049"/>
          </a:xfrm>
          <a:prstGeom prst="rect">
            <a:avLst/>
          </a:prstGeom>
          <a:noFill/>
          <a:ln cap="flat">
            <a:noFill/>
          </a:ln>
        </p:spPr>
        <p:txBody>
          <a:bodyPr vert="horz" wrap="square" lIns="0" tIns="12701" rIns="0" bIns="0" anchor="t" anchorCtr="1" compatLnSpc="1">
            <a:spAutoFit/>
          </a:bodyPr>
          <a:lstStyle/>
          <a:p>
            <a:pPr algn="ctr">
              <a:spcBef>
                <a:spcPts val="100"/>
              </a:spcBef>
              <a:defRPr sz="1800" b="0" i="0" u="none" strike="noStrike" kern="0" cap="none" spc="0" baseline="0">
                <a:solidFill>
                  <a:srgbClr val="000000"/>
                </a:solidFill>
                <a:uFillTx/>
              </a:defRPr>
            </a:pPr>
            <a:r>
              <a:rPr lang="fr-FR" sz="800" b="1">
                <a:solidFill>
                  <a:srgbClr val="333333"/>
                </a:solidFill>
                <a:latin typeface="Tahoma"/>
                <a:cs typeface="Tahoma"/>
              </a:rPr>
              <a:t>8000+</a:t>
            </a:r>
            <a:endParaRPr lang="fr-FR" sz="800">
              <a:solidFill>
                <a:srgbClr val="000000"/>
              </a:solidFill>
              <a:latin typeface="Tahoma"/>
              <a:cs typeface="Tahoma"/>
            </a:endParaRPr>
          </a:p>
          <a:p>
            <a:pPr algn="ctr">
              <a:spcBef>
                <a:spcPts val="5"/>
              </a:spcBef>
              <a:defRPr sz="1800" b="0" i="0" u="none" strike="noStrike" kern="0" cap="none" spc="0" baseline="0">
                <a:solidFill>
                  <a:srgbClr val="000000"/>
                </a:solidFill>
                <a:uFillTx/>
              </a:defRPr>
            </a:pPr>
            <a:r>
              <a:rPr lang="fr-FR" sz="800" b="1" spc="-5">
                <a:solidFill>
                  <a:srgbClr val="333333"/>
                </a:solidFill>
                <a:latin typeface="Tahoma"/>
                <a:cs typeface="Tahoma"/>
              </a:rPr>
              <a:t>participants</a:t>
            </a:r>
            <a:endParaRPr lang="fr-FR" sz="800">
              <a:solidFill>
                <a:srgbClr val="000000"/>
              </a:solidFill>
              <a:latin typeface="Tahoma"/>
              <a:cs typeface="Tahoma"/>
            </a:endParaRPr>
          </a:p>
        </p:txBody>
      </p:sp>
      <p:sp>
        <p:nvSpPr>
          <p:cNvPr id="52" name="object 12">
            <a:extLst>
              <a:ext uri="{FF2B5EF4-FFF2-40B4-BE49-F238E27FC236}">
                <a16:creationId xmlns:a16="http://schemas.microsoft.com/office/drawing/2014/main" id="{BCE30006-D259-4ADE-9702-6974A02C6515}"/>
              </a:ext>
            </a:extLst>
          </p:cNvPr>
          <p:cNvSpPr/>
          <p:nvPr/>
        </p:nvSpPr>
        <p:spPr>
          <a:xfrm>
            <a:off x="5320415" y="1507117"/>
            <a:ext cx="828044" cy="802001"/>
          </a:xfrm>
          <a:custGeom>
            <a:avLst/>
            <a:gdLst>
              <a:gd name="f0" fmla="val w"/>
              <a:gd name="f1" fmla="val h"/>
              <a:gd name="f2" fmla="val 0"/>
              <a:gd name="f3" fmla="val 828039"/>
              <a:gd name="f4" fmla="val 802005"/>
              <a:gd name="f5" fmla="val 413765"/>
              <a:gd name="f6" fmla="val 365520"/>
              <a:gd name="f7" fmla="val 2696"/>
              <a:gd name="f8" fmla="val 318906"/>
              <a:gd name="f9" fmla="val 10585"/>
              <a:gd name="f10" fmla="val 274237"/>
              <a:gd name="f11" fmla="val 23366"/>
              <a:gd name="f12" fmla="val 231821"/>
              <a:gd name="f13" fmla="val 40739"/>
              <a:gd name="f14" fmla="val 191970"/>
              <a:gd name="f15" fmla="val 62401"/>
              <a:gd name="f16" fmla="val 154994"/>
              <a:gd name="f17" fmla="val 88054"/>
              <a:gd name="f18" fmla="val 121205"/>
              <a:gd name="f19" fmla="val 117395"/>
              <a:gd name="f20" fmla="val 90913"/>
              <a:gd name="f21" fmla="val 150125"/>
              <a:gd name="f22" fmla="val 64429"/>
              <a:gd name="f23" fmla="val 185942"/>
              <a:gd name="f24" fmla="val 42063"/>
              <a:gd name="f25" fmla="val 224545"/>
              <a:gd name="f26" fmla="val 24126"/>
              <a:gd name="f27" fmla="val 265635"/>
              <a:gd name="f28" fmla="val 10930"/>
              <a:gd name="f29" fmla="val 308909"/>
              <a:gd name="f30" fmla="val 2784"/>
              <a:gd name="f31" fmla="val 354069"/>
              <a:gd name="f32" fmla="val 400812"/>
              <a:gd name="f33" fmla="val 447554"/>
              <a:gd name="f34" fmla="val 492714"/>
              <a:gd name="f35" fmla="val 535988"/>
              <a:gd name="f36" fmla="val 577078"/>
              <a:gd name="f37" fmla="val 615681"/>
              <a:gd name="f38" fmla="val 651498"/>
              <a:gd name="f39" fmla="val 684228"/>
              <a:gd name="f40" fmla="val 713569"/>
              <a:gd name="f41" fmla="val 739222"/>
              <a:gd name="f42" fmla="val 760884"/>
              <a:gd name="f43" fmla="val 778257"/>
              <a:gd name="f44" fmla="val 791038"/>
              <a:gd name="f45" fmla="val 798927"/>
              <a:gd name="f46" fmla="val 801624"/>
              <a:gd name="f47" fmla="val 462011"/>
              <a:gd name="f48" fmla="val 508625"/>
              <a:gd name="f49" fmla="val 553294"/>
              <a:gd name="f50" fmla="val 595710"/>
              <a:gd name="f51" fmla="val 635561"/>
              <a:gd name="f52" fmla="val 638975"/>
              <a:gd name="f53" fmla="val 736854"/>
              <a:gd name="f54" fmla="val 366400"/>
              <a:gd name="f55" fmla="val 733785"/>
              <a:gd name="f56" fmla="val 320974"/>
              <a:gd name="f57" fmla="val 724847"/>
              <a:gd name="f58" fmla="val 277903"/>
              <a:gd name="f59" fmla="val 710439"/>
              <a:gd name="f60" fmla="val 237602"/>
              <a:gd name="f61" fmla="val 690964"/>
              <a:gd name="f62" fmla="val 200487"/>
              <a:gd name="f63" fmla="val 666822"/>
              <a:gd name="f64" fmla="val 166973"/>
              <a:gd name="f65" fmla="val 638413"/>
              <a:gd name="f66" fmla="val 137475"/>
              <a:gd name="f67" fmla="val 606138"/>
              <a:gd name="f68" fmla="val 112409"/>
              <a:gd name="f69" fmla="val 570399"/>
              <a:gd name="f70" fmla="val 92190"/>
              <a:gd name="f71" fmla="val 531596"/>
              <a:gd name="f72" fmla="val 77233"/>
              <a:gd name="f73" fmla="val 490130"/>
              <a:gd name="f74" fmla="val 67955"/>
              <a:gd name="f75" fmla="val 446401"/>
              <a:gd name="f76" fmla="val 64769"/>
              <a:gd name="f77" fmla="val 355222"/>
              <a:gd name="f78" fmla="val 311493"/>
              <a:gd name="f79" fmla="val 270027"/>
              <a:gd name="f80" fmla="val 231224"/>
              <a:gd name="f81" fmla="val 195485"/>
              <a:gd name="f82" fmla="val 163210"/>
              <a:gd name="f83" fmla="val 134801"/>
              <a:gd name="f84" fmla="val 110659"/>
              <a:gd name="f85" fmla="val 91184"/>
              <a:gd name="f86" fmla="val 76776"/>
              <a:gd name="f87" fmla="val 67838"/>
              <a:gd name="f88" fmla="val 64770"/>
              <a:gd name="f89" fmla="val 461131"/>
              <a:gd name="f90" fmla="val 506557"/>
              <a:gd name="f91" fmla="val 549628"/>
              <a:gd name="f92" fmla="val 589929"/>
              <a:gd name="f93" fmla="val 627044"/>
              <a:gd name="f94" fmla="val 660558"/>
              <a:gd name="f95" fmla="val 690056"/>
              <a:gd name="f96" fmla="val 715122"/>
              <a:gd name="f97" fmla="val 735341"/>
              <a:gd name="f98" fmla="val 750298"/>
              <a:gd name="f99" fmla="val 759576"/>
              <a:gd name="f100" fmla="val 762762"/>
              <a:gd name="f101" fmla="val 672537"/>
              <a:gd name="f102" fmla="val 706326"/>
              <a:gd name="f103" fmla="val 736618"/>
              <a:gd name="f104" fmla="val 763102"/>
              <a:gd name="f105" fmla="val 785468"/>
              <a:gd name="f106" fmla="val 803405"/>
              <a:gd name="f107" fmla="val 816601"/>
              <a:gd name="f108" fmla="val 824747"/>
              <a:gd name="f109" fmla="val 827531"/>
              <a:gd name="f110" fmla="*/ f0 1 828039"/>
              <a:gd name="f111" fmla="*/ f1 1 802005"/>
              <a:gd name="f112" fmla="val f2"/>
              <a:gd name="f113" fmla="val f3"/>
              <a:gd name="f114" fmla="val f4"/>
              <a:gd name="f115" fmla="+- f114 0 f112"/>
              <a:gd name="f116" fmla="+- f113 0 f112"/>
              <a:gd name="f117" fmla="*/ f116 1 828039"/>
              <a:gd name="f118" fmla="*/ f115 1 802005"/>
              <a:gd name="f119" fmla="*/ f112 1 f117"/>
              <a:gd name="f120" fmla="*/ f113 1 f117"/>
              <a:gd name="f121" fmla="*/ f112 1 f118"/>
              <a:gd name="f122" fmla="*/ f114 1 f118"/>
              <a:gd name="f123" fmla="*/ f119 f110 1"/>
              <a:gd name="f124" fmla="*/ f120 f110 1"/>
              <a:gd name="f125" fmla="*/ f122 f111 1"/>
              <a:gd name="f126" fmla="*/ f121 f111 1"/>
            </a:gdLst>
            <a:ahLst/>
            <a:cxnLst>
              <a:cxn ang="3cd4">
                <a:pos x="hc" y="t"/>
              </a:cxn>
              <a:cxn ang="0">
                <a:pos x="r" y="vc"/>
              </a:cxn>
              <a:cxn ang="cd4">
                <a:pos x="hc" y="b"/>
              </a:cxn>
              <a:cxn ang="cd2">
                <a:pos x="l" y="vc"/>
              </a:cxn>
            </a:cxnLst>
            <a:rect l="f123" t="f126" r="f124" b="f125"/>
            <a:pathLst>
              <a:path w="828039" h="802005">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2" y="f32"/>
                </a:lnTo>
                <a:lnTo>
                  <a:pt x="f30" y="f33"/>
                </a:lnTo>
                <a:lnTo>
                  <a:pt x="f28" y="f34"/>
                </a:lnTo>
                <a:lnTo>
                  <a:pt x="f26" y="f35"/>
                </a:lnTo>
                <a:lnTo>
                  <a:pt x="f24" y="f36"/>
                </a:lnTo>
                <a:lnTo>
                  <a:pt x="f22" y="f37"/>
                </a:lnTo>
                <a:lnTo>
                  <a:pt x="f20" y="f38"/>
                </a:lnTo>
                <a:lnTo>
                  <a:pt x="f18" y="f39"/>
                </a:lnTo>
                <a:lnTo>
                  <a:pt x="f16" y="f40"/>
                </a:lnTo>
                <a:lnTo>
                  <a:pt x="f14" y="f41"/>
                </a:lnTo>
                <a:lnTo>
                  <a:pt x="f12" y="f42"/>
                </a:lnTo>
                <a:lnTo>
                  <a:pt x="f10" y="f43"/>
                </a:lnTo>
                <a:lnTo>
                  <a:pt x="f8" y="f44"/>
                </a:lnTo>
                <a:lnTo>
                  <a:pt x="f6" y="f45"/>
                </a:lnTo>
                <a:lnTo>
                  <a:pt x="f5" y="f46"/>
                </a:lnTo>
                <a:lnTo>
                  <a:pt x="f47" y="f45"/>
                </a:lnTo>
                <a:lnTo>
                  <a:pt x="f48" y="f44"/>
                </a:lnTo>
                <a:lnTo>
                  <a:pt x="f49" y="f43"/>
                </a:lnTo>
                <a:lnTo>
                  <a:pt x="f50" y="f42"/>
                </a:lnTo>
                <a:lnTo>
                  <a:pt x="f51" y="f41"/>
                </a:lnTo>
                <a:lnTo>
                  <a:pt x="f52" y="f53"/>
                </a:lnTo>
                <a:lnTo>
                  <a:pt x="f5" y="f53"/>
                </a:lnTo>
                <a:lnTo>
                  <a:pt x="f54" y="f55"/>
                </a:ln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32"/>
                </a:lnTo>
                <a:lnTo>
                  <a:pt x="f74" y="f77"/>
                </a:lnTo>
                <a:lnTo>
                  <a:pt x="f72" y="f78"/>
                </a:lnTo>
                <a:lnTo>
                  <a:pt x="f70" y="f79"/>
                </a:lnTo>
                <a:lnTo>
                  <a:pt x="f68" y="f80"/>
                </a:lnTo>
                <a:lnTo>
                  <a:pt x="f66" y="f81"/>
                </a:lnTo>
                <a:lnTo>
                  <a:pt x="f64" y="f82"/>
                </a:lnTo>
                <a:lnTo>
                  <a:pt x="f62" y="f83"/>
                </a:lnTo>
                <a:lnTo>
                  <a:pt x="f60" y="f84"/>
                </a:lnTo>
                <a:lnTo>
                  <a:pt x="f58" y="f85"/>
                </a:lnTo>
                <a:lnTo>
                  <a:pt x="f56" y="f86"/>
                </a:lnTo>
                <a:lnTo>
                  <a:pt x="f54" y="f87"/>
                </a:lnTo>
                <a:lnTo>
                  <a:pt x="f5" y="f88"/>
                </a:lnTo>
                <a:lnTo>
                  <a:pt x="f52" y="f88"/>
                </a:lnTo>
                <a:lnTo>
                  <a:pt x="f51" y="f15"/>
                </a:lnTo>
                <a:lnTo>
                  <a:pt x="f50" y="f13"/>
                </a:lnTo>
                <a:lnTo>
                  <a:pt x="f49" y="f11"/>
                </a:lnTo>
                <a:lnTo>
                  <a:pt x="f48" y="f9"/>
                </a:lnTo>
                <a:lnTo>
                  <a:pt x="f47" y="f7"/>
                </a:lnTo>
                <a:lnTo>
                  <a:pt x="f5" y="f2"/>
                </a:lnTo>
                <a:close/>
              </a:path>
              <a:path w="828039" h="802005">
                <a:moveTo>
                  <a:pt x="f52" y="f88"/>
                </a:moveTo>
                <a:lnTo>
                  <a:pt x="f5" y="f88"/>
                </a:lnTo>
                <a:lnTo>
                  <a:pt x="f89" y="f87"/>
                </a:lnTo>
                <a:lnTo>
                  <a:pt x="f90" y="f86"/>
                </a:lnTo>
                <a:lnTo>
                  <a:pt x="f91" y="f85"/>
                </a:lnTo>
                <a:lnTo>
                  <a:pt x="f92" y="f84"/>
                </a:lnTo>
                <a:lnTo>
                  <a:pt x="f93" y="f83"/>
                </a:lnTo>
                <a:lnTo>
                  <a:pt x="f94" y="f82"/>
                </a:lnTo>
                <a:lnTo>
                  <a:pt x="f95" y="f81"/>
                </a:lnTo>
                <a:lnTo>
                  <a:pt x="f96" y="f80"/>
                </a:lnTo>
                <a:lnTo>
                  <a:pt x="f97" y="f79"/>
                </a:lnTo>
                <a:lnTo>
                  <a:pt x="f98" y="f78"/>
                </a:lnTo>
                <a:lnTo>
                  <a:pt x="f99" y="f77"/>
                </a:lnTo>
                <a:lnTo>
                  <a:pt x="f100" y="f32"/>
                </a:lnTo>
                <a:lnTo>
                  <a:pt x="f99" y="f75"/>
                </a:lnTo>
                <a:lnTo>
                  <a:pt x="f98" y="f73"/>
                </a:lnTo>
                <a:lnTo>
                  <a:pt x="f97" y="f71"/>
                </a:lnTo>
                <a:lnTo>
                  <a:pt x="f96" y="f69"/>
                </a:lnTo>
                <a:lnTo>
                  <a:pt x="f95" y="f67"/>
                </a:lnTo>
                <a:lnTo>
                  <a:pt x="f94" y="f65"/>
                </a:lnTo>
                <a:lnTo>
                  <a:pt x="f93" y="f63"/>
                </a:lnTo>
                <a:lnTo>
                  <a:pt x="f92" y="f61"/>
                </a:lnTo>
                <a:lnTo>
                  <a:pt x="f91" y="f59"/>
                </a:lnTo>
                <a:lnTo>
                  <a:pt x="f90" y="f57"/>
                </a:lnTo>
                <a:lnTo>
                  <a:pt x="f89" y="f55"/>
                </a:lnTo>
                <a:lnTo>
                  <a:pt x="f5" y="f53"/>
                </a:lnTo>
                <a:lnTo>
                  <a:pt x="f52" y="f53"/>
                </a:lnTo>
                <a:lnTo>
                  <a:pt x="f101" y="f40"/>
                </a:lnTo>
                <a:lnTo>
                  <a:pt x="f102" y="f39"/>
                </a:lnTo>
                <a:lnTo>
                  <a:pt x="f103" y="f38"/>
                </a:lnTo>
                <a:lnTo>
                  <a:pt x="f104" y="f37"/>
                </a:lnTo>
                <a:lnTo>
                  <a:pt x="f105" y="f36"/>
                </a:lnTo>
                <a:lnTo>
                  <a:pt x="f106" y="f35"/>
                </a:lnTo>
                <a:lnTo>
                  <a:pt x="f107" y="f34"/>
                </a:lnTo>
                <a:lnTo>
                  <a:pt x="f108" y="f33"/>
                </a:lnTo>
                <a:lnTo>
                  <a:pt x="f109" y="f32"/>
                </a:lnTo>
                <a:lnTo>
                  <a:pt x="f108" y="f31"/>
                </a:lnTo>
                <a:lnTo>
                  <a:pt x="f107" y="f29"/>
                </a:lnTo>
                <a:lnTo>
                  <a:pt x="f106" y="f27"/>
                </a:lnTo>
                <a:lnTo>
                  <a:pt x="f105" y="f25"/>
                </a:lnTo>
                <a:lnTo>
                  <a:pt x="f104" y="f23"/>
                </a:lnTo>
                <a:lnTo>
                  <a:pt x="f103" y="f21"/>
                </a:lnTo>
                <a:lnTo>
                  <a:pt x="f102" y="f19"/>
                </a:lnTo>
                <a:lnTo>
                  <a:pt x="f101" y="f17"/>
                </a:lnTo>
                <a:lnTo>
                  <a:pt x="f52" y="f88"/>
                </a:lnTo>
                <a:close/>
              </a:path>
            </a:pathLst>
          </a:custGeom>
          <a:solidFill>
            <a:srgbClr val="D9D9D9"/>
          </a:solidFill>
          <a:ln cap="flat">
            <a:noFill/>
            <a:prstDash val="solid"/>
          </a:ln>
        </p:spPr>
        <p:txBody>
          <a:bodyPr vert="horz" wrap="square" lIns="0" tIns="0" rIns="0" bIns="0"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0" cap="none" spc="0" normalizeH="0" baseline="0" noProof="0">
              <a:ln>
                <a:noFill/>
              </a:ln>
              <a:solidFill>
                <a:srgbClr val="000000"/>
              </a:solidFill>
              <a:effectLst/>
              <a:uLnTx/>
              <a:uFillTx/>
            </a:endParaRPr>
          </a:p>
        </p:txBody>
      </p:sp>
      <p:sp>
        <p:nvSpPr>
          <p:cNvPr id="53" name="object 13">
            <a:extLst>
              <a:ext uri="{FF2B5EF4-FFF2-40B4-BE49-F238E27FC236}">
                <a16:creationId xmlns:a16="http://schemas.microsoft.com/office/drawing/2014/main" id="{DED244B2-4C40-4F0F-8725-385CAE81C67C}"/>
              </a:ext>
            </a:extLst>
          </p:cNvPr>
          <p:cNvSpPr/>
          <p:nvPr/>
        </p:nvSpPr>
        <p:spPr>
          <a:xfrm>
            <a:off x="5413382" y="2126879"/>
            <a:ext cx="624836" cy="192408"/>
          </a:xfrm>
          <a:custGeom>
            <a:avLst/>
            <a:gdLst>
              <a:gd name="f0" fmla="val w"/>
              <a:gd name="f1" fmla="val h"/>
              <a:gd name="f2" fmla="val 0"/>
              <a:gd name="f3" fmla="val 624839"/>
              <a:gd name="f4" fmla="val 192405"/>
              <a:gd name="f5" fmla="val 60832"/>
              <a:gd name="f6" fmla="val 49529"/>
              <a:gd name="f7" fmla="val 10046"/>
              <a:gd name="f8" fmla="val 61128"/>
              <a:gd name="f9" fmla="val 20558"/>
              <a:gd name="f10" fmla="val 72310"/>
              <a:gd name="f11" fmla="val 80245"/>
              <a:gd name="f12" fmla="val 122316"/>
              <a:gd name="f13" fmla="val 119959"/>
              <a:gd name="f14" fmla="val 146167"/>
              <a:gd name="f15" fmla="val 161630"/>
              <a:gd name="f16" fmla="val 165054"/>
              <a:gd name="f17" fmla="val 204823"/>
              <a:gd name="f18" fmla="val 179008"/>
              <a:gd name="f19" fmla="val 249102"/>
              <a:gd name="f20" fmla="val 188058"/>
              <a:gd name="f21" fmla="val 294029"/>
              <a:gd name="f22" fmla="val 192233"/>
              <a:gd name="f23" fmla="val 339169"/>
              <a:gd name="f24" fmla="val 191563"/>
              <a:gd name="f25" fmla="val 384085"/>
              <a:gd name="f26" fmla="val 186079"/>
              <a:gd name="f27" fmla="val 428342"/>
              <a:gd name="f28" fmla="val 175809"/>
              <a:gd name="f29" fmla="val 471502"/>
              <a:gd name="f30" fmla="val 160783"/>
              <a:gd name="f31" fmla="val 513131"/>
              <a:gd name="f32" fmla="val 141032"/>
              <a:gd name="f33" fmla="val 552790"/>
              <a:gd name="f34" fmla="val 116585"/>
              <a:gd name="f35" fmla="val 555983"/>
              <a:gd name="f36" fmla="val 114090"/>
              <a:gd name="f37" fmla="val 307640"/>
              <a:gd name="f38" fmla="val 261430"/>
              <a:gd name="f39" fmla="val 110525"/>
              <a:gd name="f40" fmla="val 216283"/>
              <a:gd name="f41" fmla="val 100703"/>
              <a:gd name="f42" fmla="val 172924"/>
              <a:gd name="f43" fmla="val 84683"/>
              <a:gd name="f44" fmla="val 132078"/>
              <a:gd name="f45" fmla="val 62521"/>
              <a:gd name="f46" fmla="val 94473"/>
              <a:gd name="f47" fmla="val 34274"/>
              <a:gd name="f48" fmla="val 565403"/>
              <a:gd name="f49" fmla="val 2158"/>
              <a:gd name="f50" fmla="val 529208"/>
              <a:gd name="f51" fmla="val 36068"/>
              <a:gd name="f52" fmla="val 488578"/>
              <a:gd name="f53" fmla="val 64643"/>
              <a:gd name="f54" fmla="val 445380"/>
              <a:gd name="f55" fmla="val 86675"/>
              <a:gd name="f56" fmla="val 400341"/>
              <a:gd name="f57" fmla="val 102222"/>
              <a:gd name="f58" fmla="val 354185"/>
              <a:gd name="f59" fmla="val 111342"/>
              <a:gd name="f60" fmla="val 590045"/>
              <a:gd name="f61" fmla="val 87471"/>
              <a:gd name="f62" fmla="val 624458"/>
              <a:gd name="f63" fmla="val 53721"/>
              <a:gd name="f64" fmla="*/ f0 1 624839"/>
              <a:gd name="f65" fmla="*/ f1 1 192405"/>
              <a:gd name="f66" fmla="val f2"/>
              <a:gd name="f67" fmla="val f3"/>
              <a:gd name="f68" fmla="val f4"/>
              <a:gd name="f69" fmla="+- f68 0 f66"/>
              <a:gd name="f70" fmla="+- f67 0 f66"/>
              <a:gd name="f71" fmla="*/ f70 1 624839"/>
              <a:gd name="f72" fmla="*/ f69 1 192405"/>
              <a:gd name="f73" fmla="*/ f66 1 f71"/>
              <a:gd name="f74" fmla="*/ f67 1 f71"/>
              <a:gd name="f75" fmla="*/ f66 1 f72"/>
              <a:gd name="f76" fmla="*/ f68 1 f72"/>
              <a:gd name="f77" fmla="*/ f73 f64 1"/>
              <a:gd name="f78" fmla="*/ f74 f64 1"/>
              <a:gd name="f79" fmla="*/ f76 f65 1"/>
              <a:gd name="f80" fmla="*/ f75 f65 1"/>
            </a:gdLst>
            <a:ahLst/>
            <a:cxnLst>
              <a:cxn ang="3cd4">
                <a:pos x="hc" y="t"/>
              </a:cxn>
              <a:cxn ang="0">
                <a:pos x="r" y="vc"/>
              </a:cxn>
              <a:cxn ang="cd4">
                <a:pos x="hc" y="b"/>
              </a:cxn>
              <a:cxn ang="cd2">
                <a:pos x="l" y="vc"/>
              </a:cxn>
            </a:cxnLst>
            <a:rect l="f77" t="f80" r="f78" b="f79"/>
            <a:pathLst>
              <a:path w="624839" h="192405">
                <a:moveTo>
                  <a:pt x="f5" y="f2"/>
                </a:moveTo>
                <a:lnTo>
                  <a:pt x="f2" y="f6"/>
                </a:lnTo>
                <a:lnTo>
                  <a:pt x="f7" y="f8"/>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6"/>
                </a:lnTo>
                <a:lnTo>
                  <a:pt x="f38" y="f39"/>
                </a:lnTo>
                <a:lnTo>
                  <a:pt x="f40" y="f41"/>
                </a:lnTo>
                <a:lnTo>
                  <a:pt x="f42" y="f43"/>
                </a:lnTo>
                <a:lnTo>
                  <a:pt x="f44" y="f45"/>
                </a:lnTo>
                <a:lnTo>
                  <a:pt x="f46" y="f47"/>
                </a:lnTo>
                <a:lnTo>
                  <a:pt x="f5" y="f2"/>
                </a:lnTo>
                <a:close/>
              </a:path>
              <a:path w="624839" h="192405">
                <a:moveTo>
                  <a:pt x="f48" y="f49"/>
                </a:moveTo>
                <a:lnTo>
                  <a:pt x="f50" y="f51"/>
                </a:lnTo>
                <a:lnTo>
                  <a:pt x="f52" y="f53"/>
                </a:lnTo>
                <a:lnTo>
                  <a:pt x="f54" y="f55"/>
                </a:lnTo>
                <a:lnTo>
                  <a:pt x="f56" y="f57"/>
                </a:lnTo>
                <a:lnTo>
                  <a:pt x="f58" y="f59"/>
                </a:lnTo>
                <a:lnTo>
                  <a:pt x="f37" y="f36"/>
                </a:lnTo>
                <a:lnTo>
                  <a:pt x="f35" y="f36"/>
                </a:lnTo>
                <a:lnTo>
                  <a:pt x="f60" y="f61"/>
                </a:lnTo>
                <a:lnTo>
                  <a:pt x="f62" y="f63"/>
                </a:lnTo>
                <a:lnTo>
                  <a:pt x="f48" y="f49"/>
                </a:lnTo>
                <a:close/>
              </a:path>
            </a:pathLst>
          </a:custGeom>
          <a:solidFill>
            <a:srgbClr val="1F497D"/>
          </a:solidFill>
          <a:ln cap="flat">
            <a:noFill/>
            <a:prstDash val="solid"/>
          </a:ln>
        </p:spPr>
        <p:txBody>
          <a:bodyPr vert="horz" wrap="square" lIns="0" tIns="0" rIns="0" bIns="0"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0" cap="none" spc="0" normalizeH="0" baseline="0" noProof="0">
              <a:ln>
                <a:noFill/>
              </a:ln>
              <a:solidFill>
                <a:srgbClr val="1F497D"/>
              </a:solidFill>
              <a:effectLst/>
              <a:uLnTx/>
              <a:uFillTx/>
            </a:endParaRPr>
          </a:p>
        </p:txBody>
      </p:sp>
      <p:sp>
        <p:nvSpPr>
          <p:cNvPr id="54" name="object 14">
            <a:extLst>
              <a:ext uri="{FF2B5EF4-FFF2-40B4-BE49-F238E27FC236}">
                <a16:creationId xmlns:a16="http://schemas.microsoft.com/office/drawing/2014/main" id="{AF0F3950-4861-4380-B317-D384C7642B73}"/>
              </a:ext>
            </a:extLst>
          </p:cNvPr>
          <p:cNvSpPr/>
          <p:nvPr/>
        </p:nvSpPr>
        <p:spPr>
          <a:xfrm>
            <a:off x="5654171" y="2307217"/>
            <a:ext cx="108585" cy="135888"/>
          </a:xfrm>
          <a:custGeom>
            <a:avLst/>
            <a:gdLst>
              <a:gd name="f0" fmla="val w"/>
              <a:gd name="f1" fmla="val h"/>
              <a:gd name="f2" fmla="val 0"/>
              <a:gd name="f3" fmla="val 108585"/>
              <a:gd name="f4" fmla="val 135889"/>
              <a:gd name="f5" fmla="val 108203"/>
              <a:gd name="f6" fmla="val 54101"/>
              <a:gd name="f7" fmla="val 135636"/>
              <a:gd name="f8" fmla="*/ f0 1 108585"/>
              <a:gd name="f9" fmla="*/ f1 1 135889"/>
              <a:gd name="f10" fmla="val f2"/>
              <a:gd name="f11" fmla="val f3"/>
              <a:gd name="f12" fmla="val f4"/>
              <a:gd name="f13" fmla="+- f12 0 f10"/>
              <a:gd name="f14" fmla="+- f11 0 f10"/>
              <a:gd name="f15" fmla="*/ f14 1 108585"/>
              <a:gd name="f16" fmla="*/ f13 1 135889"/>
              <a:gd name="f17" fmla="*/ f10 1 f15"/>
              <a:gd name="f18" fmla="*/ f11 1 f15"/>
              <a:gd name="f19" fmla="*/ f10 1 f16"/>
              <a:gd name="f20" fmla="*/ f12 1 f16"/>
              <a:gd name="f21" fmla="*/ f17 f8 1"/>
              <a:gd name="f22" fmla="*/ f18 f8 1"/>
              <a:gd name="f23" fmla="*/ f20 f9 1"/>
              <a:gd name="f24" fmla="*/ f19 f9 1"/>
            </a:gdLst>
            <a:ahLst/>
            <a:cxnLst>
              <a:cxn ang="3cd4">
                <a:pos x="hc" y="t"/>
              </a:cxn>
              <a:cxn ang="0">
                <a:pos x="r" y="vc"/>
              </a:cxn>
              <a:cxn ang="cd4">
                <a:pos x="hc" y="b"/>
              </a:cxn>
              <a:cxn ang="cd2">
                <a:pos x="l" y="vc"/>
              </a:cxn>
            </a:cxnLst>
            <a:rect l="f21" t="f24" r="f22" b="f23"/>
            <a:pathLst>
              <a:path w="108585" h="135889">
                <a:moveTo>
                  <a:pt x="f5" y="f2"/>
                </a:moveTo>
                <a:lnTo>
                  <a:pt x="f2" y="f2"/>
                </a:lnTo>
                <a:lnTo>
                  <a:pt x="f6" y="f7"/>
                </a:lnTo>
                <a:lnTo>
                  <a:pt x="f5" y="f2"/>
                </a:lnTo>
                <a:close/>
              </a:path>
            </a:pathLst>
          </a:custGeom>
          <a:solidFill>
            <a:srgbClr val="1F497D"/>
          </a:solidFill>
          <a:ln cap="flat">
            <a:noFill/>
            <a:prstDash val="solid"/>
          </a:ln>
        </p:spPr>
        <p:txBody>
          <a:bodyPr vert="horz" wrap="square" lIns="0" tIns="0" rIns="0" bIns="0"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0" cap="none" spc="0" normalizeH="0" baseline="0" noProof="0">
              <a:ln>
                <a:noFill/>
              </a:ln>
              <a:solidFill>
                <a:srgbClr val="1F497D"/>
              </a:solidFill>
              <a:effectLst/>
              <a:uLnTx/>
              <a:uFillTx/>
            </a:endParaRPr>
          </a:p>
        </p:txBody>
      </p:sp>
      <p:sp>
        <p:nvSpPr>
          <p:cNvPr id="55" name="object 15">
            <a:extLst>
              <a:ext uri="{FF2B5EF4-FFF2-40B4-BE49-F238E27FC236}">
                <a16:creationId xmlns:a16="http://schemas.microsoft.com/office/drawing/2014/main" id="{95D10A96-4629-4A44-911E-C2749258379B}"/>
              </a:ext>
            </a:extLst>
          </p:cNvPr>
          <p:cNvSpPr txBox="1"/>
          <p:nvPr/>
        </p:nvSpPr>
        <p:spPr>
          <a:xfrm>
            <a:off x="5085607" y="2502981"/>
            <a:ext cx="1299847" cy="432172"/>
          </a:xfrm>
          <a:prstGeom prst="rect">
            <a:avLst/>
          </a:prstGeom>
          <a:noFill/>
          <a:ln cap="flat">
            <a:noFill/>
          </a:ln>
        </p:spPr>
        <p:txBody>
          <a:bodyPr vert="horz" wrap="square" lIns="0" tIns="16514" rIns="0" bIns="0" anchor="t" anchorCtr="1" compatLnSpc="1">
            <a:spAutoFit/>
          </a:bodyPr>
          <a:lstStyle/>
          <a:p>
            <a:pPr marL="76196" marR="5084" indent="-64136" algn="ctr">
              <a:spcBef>
                <a:spcPts val="130"/>
              </a:spcBef>
              <a:defRPr sz="1800" b="0" i="0" u="none" strike="noStrike" kern="0" cap="none" spc="0" baseline="0">
                <a:solidFill>
                  <a:srgbClr val="000000"/>
                </a:solidFill>
                <a:uFillTx/>
              </a:defRPr>
            </a:pPr>
            <a:r>
              <a:rPr lang="en-GB" sz="900" i="1" spc="-5">
                <a:solidFill>
                  <a:srgbClr val="333333"/>
                </a:solidFill>
                <a:latin typeface="Tahoma"/>
                <a:cs typeface="Tahoma"/>
              </a:rPr>
              <a:t>Top FinTech founders, investors, regulators, and academics</a:t>
            </a:r>
            <a:endParaRPr lang="en-GB" sz="900">
              <a:solidFill>
                <a:srgbClr val="000000"/>
              </a:solidFill>
              <a:latin typeface="Tahoma"/>
              <a:cs typeface="Tahoma"/>
            </a:endParaRPr>
          </a:p>
        </p:txBody>
      </p:sp>
      <p:sp>
        <p:nvSpPr>
          <p:cNvPr id="56" name="object 16">
            <a:extLst>
              <a:ext uri="{FF2B5EF4-FFF2-40B4-BE49-F238E27FC236}">
                <a16:creationId xmlns:a16="http://schemas.microsoft.com/office/drawing/2014/main" id="{B6F6D3E3-5958-4857-A6C5-510233EE681F}"/>
              </a:ext>
            </a:extLst>
          </p:cNvPr>
          <p:cNvSpPr txBox="1"/>
          <p:nvPr/>
        </p:nvSpPr>
        <p:spPr>
          <a:xfrm>
            <a:off x="5471419" y="3275887"/>
            <a:ext cx="507363" cy="259049"/>
          </a:xfrm>
          <a:prstGeom prst="rect">
            <a:avLst/>
          </a:prstGeom>
          <a:noFill/>
          <a:ln cap="flat">
            <a:noFill/>
          </a:ln>
        </p:spPr>
        <p:txBody>
          <a:bodyPr vert="horz" wrap="square" lIns="0" tIns="12701" rIns="0" bIns="0" anchor="t" anchorCtr="1" compatLnSpc="1">
            <a:spAutoFit/>
          </a:bodyPr>
          <a:lstStyle/>
          <a:p>
            <a:pPr algn="ctr">
              <a:spcBef>
                <a:spcPts val="100"/>
              </a:spcBef>
              <a:defRPr sz="1800" b="0" i="0" u="none" strike="noStrike" kern="0" cap="none" spc="0" baseline="0">
                <a:solidFill>
                  <a:srgbClr val="000000"/>
                </a:solidFill>
                <a:uFillTx/>
              </a:defRPr>
            </a:pPr>
            <a:r>
              <a:rPr lang="en-GB" sz="800" b="1">
                <a:solidFill>
                  <a:srgbClr val="333333"/>
                </a:solidFill>
                <a:latin typeface="Tahoma"/>
                <a:cs typeface="Tahoma"/>
              </a:rPr>
              <a:t>2</a:t>
            </a:r>
            <a:endParaRPr lang="en-GB" sz="800">
              <a:solidFill>
                <a:srgbClr val="000000"/>
              </a:solidFill>
              <a:latin typeface="Tahoma"/>
              <a:cs typeface="Tahoma"/>
            </a:endParaRPr>
          </a:p>
          <a:p>
            <a:pPr algn="ctr">
              <a:spcBef>
                <a:spcPts val="5"/>
              </a:spcBef>
              <a:defRPr sz="1800" b="0" i="0" u="none" strike="noStrike" kern="0" cap="none" spc="0" baseline="0">
                <a:solidFill>
                  <a:srgbClr val="000000"/>
                </a:solidFill>
                <a:uFillTx/>
              </a:defRPr>
            </a:pPr>
            <a:r>
              <a:rPr lang="en-GB" sz="800" b="1">
                <a:solidFill>
                  <a:srgbClr val="333333"/>
                </a:solidFill>
                <a:latin typeface="Tahoma"/>
                <a:cs typeface="Tahoma"/>
              </a:rPr>
              <a:t>Locations</a:t>
            </a:r>
            <a:endParaRPr lang="en-GB" sz="800">
              <a:solidFill>
                <a:srgbClr val="000000"/>
              </a:solidFill>
              <a:latin typeface="Tahoma"/>
              <a:cs typeface="Tahoma"/>
            </a:endParaRPr>
          </a:p>
        </p:txBody>
      </p:sp>
      <p:sp>
        <p:nvSpPr>
          <p:cNvPr id="57" name="object 17">
            <a:extLst>
              <a:ext uri="{FF2B5EF4-FFF2-40B4-BE49-F238E27FC236}">
                <a16:creationId xmlns:a16="http://schemas.microsoft.com/office/drawing/2014/main" id="{647FA65A-7C51-4989-845E-B87EFB284DFA}"/>
              </a:ext>
            </a:extLst>
          </p:cNvPr>
          <p:cNvSpPr/>
          <p:nvPr/>
        </p:nvSpPr>
        <p:spPr>
          <a:xfrm>
            <a:off x="5320415" y="3059988"/>
            <a:ext cx="828044" cy="802001"/>
          </a:xfrm>
          <a:custGeom>
            <a:avLst/>
            <a:gdLst>
              <a:gd name="f0" fmla="val w"/>
              <a:gd name="f1" fmla="val h"/>
              <a:gd name="f2" fmla="val 0"/>
              <a:gd name="f3" fmla="val 828039"/>
              <a:gd name="f4" fmla="val 802004"/>
              <a:gd name="f5" fmla="val 413765"/>
              <a:gd name="f6" fmla="val 365520"/>
              <a:gd name="f7" fmla="val 2696"/>
              <a:gd name="f8" fmla="val 318906"/>
              <a:gd name="f9" fmla="val 10585"/>
              <a:gd name="f10" fmla="val 274237"/>
              <a:gd name="f11" fmla="val 23366"/>
              <a:gd name="f12" fmla="val 231821"/>
              <a:gd name="f13" fmla="val 40739"/>
              <a:gd name="f14" fmla="val 191970"/>
              <a:gd name="f15" fmla="val 62401"/>
              <a:gd name="f16" fmla="val 154994"/>
              <a:gd name="f17" fmla="val 88054"/>
              <a:gd name="f18" fmla="val 121205"/>
              <a:gd name="f19" fmla="val 117395"/>
              <a:gd name="f20" fmla="val 90913"/>
              <a:gd name="f21" fmla="val 150125"/>
              <a:gd name="f22" fmla="val 64429"/>
              <a:gd name="f23" fmla="val 185942"/>
              <a:gd name="f24" fmla="val 42063"/>
              <a:gd name="f25" fmla="val 224545"/>
              <a:gd name="f26" fmla="val 24126"/>
              <a:gd name="f27" fmla="val 265635"/>
              <a:gd name="f28" fmla="val 10930"/>
              <a:gd name="f29" fmla="val 308909"/>
              <a:gd name="f30" fmla="val 2784"/>
              <a:gd name="f31" fmla="val 354069"/>
              <a:gd name="f32" fmla="val 400812"/>
              <a:gd name="f33" fmla="val 447554"/>
              <a:gd name="f34" fmla="val 492714"/>
              <a:gd name="f35" fmla="val 535988"/>
              <a:gd name="f36" fmla="val 577078"/>
              <a:gd name="f37" fmla="val 615681"/>
              <a:gd name="f38" fmla="val 651498"/>
              <a:gd name="f39" fmla="val 684228"/>
              <a:gd name="f40" fmla="val 713569"/>
              <a:gd name="f41" fmla="val 739222"/>
              <a:gd name="f42" fmla="val 760884"/>
              <a:gd name="f43" fmla="val 778257"/>
              <a:gd name="f44" fmla="val 791038"/>
              <a:gd name="f45" fmla="val 798927"/>
              <a:gd name="f46" fmla="val 801624"/>
              <a:gd name="f47" fmla="val 462011"/>
              <a:gd name="f48" fmla="val 508625"/>
              <a:gd name="f49" fmla="val 553294"/>
              <a:gd name="f50" fmla="val 595710"/>
              <a:gd name="f51" fmla="val 635561"/>
              <a:gd name="f52" fmla="val 638975"/>
              <a:gd name="f53" fmla="val 736854"/>
              <a:gd name="f54" fmla="val 366400"/>
              <a:gd name="f55" fmla="val 733785"/>
              <a:gd name="f56" fmla="val 320974"/>
              <a:gd name="f57" fmla="val 724847"/>
              <a:gd name="f58" fmla="val 277903"/>
              <a:gd name="f59" fmla="val 710439"/>
              <a:gd name="f60" fmla="val 237602"/>
              <a:gd name="f61" fmla="val 690964"/>
              <a:gd name="f62" fmla="val 200487"/>
              <a:gd name="f63" fmla="val 666822"/>
              <a:gd name="f64" fmla="val 166973"/>
              <a:gd name="f65" fmla="val 638413"/>
              <a:gd name="f66" fmla="val 137475"/>
              <a:gd name="f67" fmla="val 606138"/>
              <a:gd name="f68" fmla="val 112409"/>
              <a:gd name="f69" fmla="val 570399"/>
              <a:gd name="f70" fmla="val 92190"/>
              <a:gd name="f71" fmla="val 531596"/>
              <a:gd name="f72" fmla="val 77233"/>
              <a:gd name="f73" fmla="val 490130"/>
              <a:gd name="f74" fmla="val 67955"/>
              <a:gd name="f75" fmla="val 446401"/>
              <a:gd name="f76" fmla="val 64769"/>
              <a:gd name="f77" fmla="val 355222"/>
              <a:gd name="f78" fmla="val 311493"/>
              <a:gd name="f79" fmla="val 270027"/>
              <a:gd name="f80" fmla="val 231224"/>
              <a:gd name="f81" fmla="val 195485"/>
              <a:gd name="f82" fmla="val 163210"/>
              <a:gd name="f83" fmla="val 134801"/>
              <a:gd name="f84" fmla="val 110659"/>
              <a:gd name="f85" fmla="val 91184"/>
              <a:gd name="f86" fmla="val 76776"/>
              <a:gd name="f87" fmla="val 67838"/>
              <a:gd name="f88" fmla="val 64770"/>
              <a:gd name="f89" fmla="val 461131"/>
              <a:gd name="f90" fmla="val 506557"/>
              <a:gd name="f91" fmla="val 549628"/>
              <a:gd name="f92" fmla="val 589929"/>
              <a:gd name="f93" fmla="val 627044"/>
              <a:gd name="f94" fmla="val 660558"/>
              <a:gd name="f95" fmla="val 690056"/>
              <a:gd name="f96" fmla="val 715122"/>
              <a:gd name="f97" fmla="val 735341"/>
              <a:gd name="f98" fmla="val 750298"/>
              <a:gd name="f99" fmla="val 759576"/>
              <a:gd name="f100" fmla="val 762762"/>
              <a:gd name="f101" fmla="val 672537"/>
              <a:gd name="f102" fmla="val 706326"/>
              <a:gd name="f103" fmla="val 736618"/>
              <a:gd name="f104" fmla="val 763102"/>
              <a:gd name="f105" fmla="val 785468"/>
              <a:gd name="f106" fmla="val 803405"/>
              <a:gd name="f107" fmla="val 816601"/>
              <a:gd name="f108" fmla="val 824747"/>
              <a:gd name="f109" fmla="val 827531"/>
              <a:gd name="f110" fmla="*/ f0 1 828039"/>
              <a:gd name="f111" fmla="*/ f1 1 802004"/>
              <a:gd name="f112" fmla="val f2"/>
              <a:gd name="f113" fmla="val f3"/>
              <a:gd name="f114" fmla="val f4"/>
              <a:gd name="f115" fmla="+- f114 0 f112"/>
              <a:gd name="f116" fmla="+- f113 0 f112"/>
              <a:gd name="f117" fmla="*/ f116 1 828039"/>
              <a:gd name="f118" fmla="*/ f115 1 802004"/>
              <a:gd name="f119" fmla="*/ f112 1 f117"/>
              <a:gd name="f120" fmla="*/ f113 1 f117"/>
              <a:gd name="f121" fmla="*/ f112 1 f118"/>
              <a:gd name="f122" fmla="*/ f114 1 f118"/>
              <a:gd name="f123" fmla="*/ f119 f110 1"/>
              <a:gd name="f124" fmla="*/ f120 f110 1"/>
              <a:gd name="f125" fmla="*/ f122 f111 1"/>
              <a:gd name="f126" fmla="*/ f121 f111 1"/>
            </a:gdLst>
            <a:ahLst/>
            <a:cxnLst>
              <a:cxn ang="3cd4">
                <a:pos x="hc" y="t"/>
              </a:cxn>
              <a:cxn ang="0">
                <a:pos x="r" y="vc"/>
              </a:cxn>
              <a:cxn ang="cd4">
                <a:pos x="hc" y="b"/>
              </a:cxn>
              <a:cxn ang="cd2">
                <a:pos x="l" y="vc"/>
              </a:cxn>
            </a:cxnLst>
            <a:rect l="f123" t="f126" r="f124" b="f125"/>
            <a:pathLst>
              <a:path w="828039" h="80200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2" y="f32"/>
                </a:lnTo>
                <a:lnTo>
                  <a:pt x="f30" y="f33"/>
                </a:lnTo>
                <a:lnTo>
                  <a:pt x="f28" y="f34"/>
                </a:lnTo>
                <a:lnTo>
                  <a:pt x="f26" y="f35"/>
                </a:lnTo>
                <a:lnTo>
                  <a:pt x="f24" y="f36"/>
                </a:lnTo>
                <a:lnTo>
                  <a:pt x="f22" y="f37"/>
                </a:lnTo>
                <a:lnTo>
                  <a:pt x="f20" y="f38"/>
                </a:lnTo>
                <a:lnTo>
                  <a:pt x="f18" y="f39"/>
                </a:lnTo>
                <a:lnTo>
                  <a:pt x="f16" y="f40"/>
                </a:lnTo>
                <a:lnTo>
                  <a:pt x="f14" y="f41"/>
                </a:lnTo>
                <a:lnTo>
                  <a:pt x="f12" y="f42"/>
                </a:lnTo>
                <a:lnTo>
                  <a:pt x="f10" y="f43"/>
                </a:lnTo>
                <a:lnTo>
                  <a:pt x="f8" y="f44"/>
                </a:lnTo>
                <a:lnTo>
                  <a:pt x="f6" y="f45"/>
                </a:lnTo>
                <a:lnTo>
                  <a:pt x="f5" y="f46"/>
                </a:lnTo>
                <a:lnTo>
                  <a:pt x="f47" y="f45"/>
                </a:lnTo>
                <a:lnTo>
                  <a:pt x="f48" y="f44"/>
                </a:lnTo>
                <a:lnTo>
                  <a:pt x="f49" y="f43"/>
                </a:lnTo>
                <a:lnTo>
                  <a:pt x="f50" y="f42"/>
                </a:lnTo>
                <a:lnTo>
                  <a:pt x="f51" y="f41"/>
                </a:lnTo>
                <a:lnTo>
                  <a:pt x="f52" y="f53"/>
                </a:lnTo>
                <a:lnTo>
                  <a:pt x="f5" y="f53"/>
                </a:lnTo>
                <a:lnTo>
                  <a:pt x="f54" y="f55"/>
                </a:ln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32"/>
                </a:lnTo>
                <a:lnTo>
                  <a:pt x="f74" y="f77"/>
                </a:lnTo>
                <a:lnTo>
                  <a:pt x="f72" y="f78"/>
                </a:lnTo>
                <a:lnTo>
                  <a:pt x="f70" y="f79"/>
                </a:lnTo>
                <a:lnTo>
                  <a:pt x="f68" y="f80"/>
                </a:lnTo>
                <a:lnTo>
                  <a:pt x="f66" y="f81"/>
                </a:lnTo>
                <a:lnTo>
                  <a:pt x="f64" y="f82"/>
                </a:lnTo>
                <a:lnTo>
                  <a:pt x="f62" y="f83"/>
                </a:lnTo>
                <a:lnTo>
                  <a:pt x="f60" y="f84"/>
                </a:lnTo>
                <a:lnTo>
                  <a:pt x="f58" y="f85"/>
                </a:lnTo>
                <a:lnTo>
                  <a:pt x="f56" y="f86"/>
                </a:lnTo>
                <a:lnTo>
                  <a:pt x="f54" y="f87"/>
                </a:lnTo>
                <a:lnTo>
                  <a:pt x="f5" y="f88"/>
                </a:lnTo>
                <a:lnTo>
                  <a:pt x="f52" y="f88"/>
                </a:lnTo>
                <a:lnTo>
                  <a:pt x="f51" y="f15"/>
                </a:lnTo>
                <a:lnTo>
                  <a:pt x="f50" y="f13"/>
                </a:lnTo>
                <a:lnTo>
                  <a:pt x="f49" y="f11"/>
                </a:lnTo>
                <a:lnTo>
                  <a:pt x="f48" y="f9"/>
                </a:lnTo>
                <a:lnTo>
                  <a:pt x="f47" y="f7"/>
                </a:lnTo>
                <a:lnTo>
                  <a:pt x="f5" y="f2"/>
                </a:lnTo>
                <a:close/>
              </a:path>
              <a:path w="828039" h="802004">
                <a:moveTo>
                  <a:pt x="f52" y="f88"/>
                </a:moveTo>
                <a:lnTo>
                  <a:pt x="f5" y="f88"/>
                </a:lnTo>
                <a:lnTo>
                  <a:pt x="f89" y="f87"/>
                </a:lnTo>
                <a:lnTo>
                  <a:pt x="f90" y="f86"/>
                </a:lnTo>
                <a:lnTo>
                  <a:pt x="f91" y="f85"/>
                </a:lnTo>
                <a:lnTo>
                  <a:pt x="f92" y="f84"/>
                </a:lnTo>
                <a:lnTo>
                  <a:pt x="f93" y="f83"/>
                </a:lnTo>
                <a:lnTo>
                  <a:pt x="f94" y="f82"/>
                </a:lnTo>
                <a:lnTo>
                  <a:pt x="f95" y="f81"/>
                </a:lnTo>
                <a:lnTo>
                  <a:pt x="f96" y="f80"/>
                </a:lnTo>
                <a:lnTo>
                  <a:pt x="f97" y="f79"/>
                </a:lnTo>
                <a:lnTo>
                  <a:pt x="f98" y="f78"/>
                </a:lnTo>
                <a:lnTo>
                  <a:pt x="f99" y="f77"/>
                </a:lnTo>
                <a:lnTo>
                  <a:pt x="f100" y="f32"/>
                </a:lnTo>
                <a:lnTo>
                  <a:pt x="f99" y="f75"/>
                </a:lnTo>
                <a:lnTo>
                  <a:pt x="f98" y="f73"/>
                </a:lnTo>
                <a:lnTo>
                  <a:pt x="f97" y="f71"/>
                </a:lnTo>
                <a:lnTo>
                  <a:pt x="f96" y="f69"/>
                </a:lnTo>
                <a:lnTo>
                  <a:pt x="f95" y="f67"/>
                </a:lnTo>
                <a:lnTo>
                  <a:pt x="f94" y="f65"/>
                </a:lnTo>
                <a:lnTo>
                  <a:pt x="f93" y="f63"/>
                </a:lnTo>
                <a:lnTo>
                  <a:pt x="f92" y="f61"/>
                </a:lnTo>
                <a:lnTo>
                  <a:pt x="f91" y="f59"/>
                </a:lnTo>
                <a:lnTo>
                  <a:pt x="f90" y="f57"/>
                </a:lnTo>
                <a:lnTo>
                  <a:pt x="f89" y="f55"/>
                </a:lnTo>
                <a:lnTo>
                  <a:pt x="f5" y="f53"/>
                </a:lnTo>
                <a:lnTo>
                  <a:pt x="f52" y="f53"/>
                </a:lnTo>
                <a:lnTo>
                  <a:pt x="f101" y="f40"/>
                </a:lnTo>
                <a:lnTo>
                  <a:pt x="f102" y="f39"/>
                </a:lnTo>
                <a:lnTo>
                  <a:pt x="f103" y="f38"/>
                </a:lnTo>
                <a:lnTo>
                  <a:pt x="f104" y="f37"/>
                </a:lnTo>
                <a:lnTo>
                  <a:pt x="f105" y="f36"/>
                </a:lnTo>
                <a:lnTo>
                  <a:pt x="f106" y="f35"/>
                </a:lnTo>
                <a:lnTo>
                  <a:pt x="f107" y="f34"/>
                </a:lnTo>
                <a:lnTo>
                  <a:pt x="f108" y="f33"/>
                </a:lnTo>
                <a:lnTo>
                  <a:pt x="f109" y="f32"/>
                </a:lnTo>
                <a:lnTo>
                  <a:pt x="f108" y="f31"/>
                </a:lnTo>
                <a:lnTo>
                  <a:pt x="f107" y="f29"/>
                </a:lnTo>
                <a:lnTo>
                  <a:pt x="f106" y="f27"/>
                </a:lnTo>
                <a:lnTo>
                  <a:pt x="f105" y="f25"/>
                </a:lnTo>
                <a:lnTo>
                  <a:pt x="f104" y="f23"/>
                </a:lnTo>
                <a:lnTo>
                  <a:pt x="f103" y="f21"/>
                </a:lnTo>
                <a:lnTo>
                  <a:pt x="f102" y="f19"/>
                </a:lnTo>
                <a:lnTo>
                  <a:pt x="f101" y="f17"/>
                </a:lnTo>
                <a:lnTo>
                  <a:pt x="f52" y="f88"/>
                </a:lnTo>
                <a:close/>
              </a:path>
            </a:pathLst>
          </a:custGeom>
          <a:solidFill>
            <a:srgbClr val="D9D9D9"/>
          </a:solidFill>
          <a:ln cap="flat">
            <a:noFill/>
            <a:prstDash val="solid"/>
          </a:ln>
        </p:spPr>
        <p:txBody>
          <a:bodyPr vert="horz" wrap="square" lIns="0" tIns="0" rIns="0" bIns="0"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0" cap="none" spc="0" normalizeH="0" baseline="0" noProof="0">
              <a:ln>
                <a:noFill/>
              </a:ln>
              <a:solidFill>
                <a:srgbClr val="000000"/>
              </a:solidFill>
              <a:effectLst/>
              <a:uLnTx/>
              <a:uFillTx/>
            </a:endParaRPr>
          </a:p>
        </p:txBody>
      </p:sp>
      <p:sp>
        <p:nvSpPr>
          <p:cNvPr id="58" name="object 18">
            <a:extLst>
              <a:ext uri="{FF2B5EF4-FFF2-40B4-BE49-F238E27FC236}">
                <a16:creationId xmlns:a16="http://schemas.microsoft.com/office/drawing/2014/main" id="{F7844443-4358-4155-BC30-2D59A19ED60F}"/>
              </a:ext>
            </a:extLst>
          </p:cNvPr>
          <p:cNvSpPr/>
          <p:nvPr/>
        </p:nvSpPr>
        <p:spPr>
          <a:xfrm>
            <a:off x="5413382" y="3680637"/>
            <a:ext cx="624836" cy="192408"/>
          </a:xfrm>
          <a:custGeom>
            <a:avLst/>
            <a:gdLst>
              <a:gd name="f0" fmla="val w"/>
              <a:gd name="f1" fmla="val h"/>
              <a:gd name="f2" fmla="val 0"/>
              <a:gd name="f3" fmla="val 624839"/>
              <a:gd name="f4" fmla="val 192404"/>
              <a:gd name="f5" fmla="val 60832"/>
              <a:gd name="f6" fmla="val 49530"/>
              <a:gd name="f7" fmla="val 10046"/>
              <a:gd name="f8" fmla="val 61128"/>
              <a:gd name="f9" fmla="val 20558"/>
              <a:gd name="f10" fmla="val 72310"/>
              <a:gd name="f11" fmla="val 80245"/>
              <a:gd name="f12" fmla="val 122316"/>
              <a:gd name="f13" fmla="val 119959"/>
              <a:gd name="f14" fmla="val 146167"/>
              <a:gd name="f15" fmla="val 161630"/>
              <a:gd name="f16" fmla="val 165054"/>
              <a:gd name="f17" fmla="val 204823"/>
              <a:gd name="f18" fmla="val 179008"/>
              <a:gd name="f19" fmla="val 249102"/>
              <a:gd name="f20" fmla="val 188058"/>
              <a:gd name="f21" fmla="val 294029"/>
              <a:gd name="f22" fmla="val 192233"/>
              <a:gd name="f23" fmla="val 339169"/>
              <a:gd name="f24" fmla="val 191563"/>
              <a:gd name="f25" fmla="val 384085"/>
              <a:gd name="f26" fmla="val 186079"/>
              <a:gd name="f27" fmla="val 428342"/>
              <a:gd name="f28" fmla="val 175809"/>
              <a:gd name="f29" fmla="val 471502"/>
              <a:gd name="f30" fmla="val 160783"/>
              <a:gd name="f31" fmla="val 513131"/>
              <a:gd name="f32" fmla="val 141032"/>
              <a:gd name="f33" fmla="val 552790"/>
              <a:gd name="f34" fmla="val 116585"/>
              <a:gd name="f35" fmla="val 555983"/>
              <a:gd name="f36" fmla="val 114090"/>
              <a:gd name="f37" fmla="val 307640"/>
              <a:gd name="f38" fmla="val 261430"/>
              <a:gd name="f39" fmla="val 110525"/>
              <a:gd name="f40" fmla="val 216283"/>
              <a:gd name="f41" fmla="val 100703"/>
              <a:gd name="f42" fmla="val 172924"/>
              <a:gd name="f43" fmla="val 84683"/>
              <a:gd name="f44" fmla="val 132078"/>
              <a:gd name="f45" fmla="val 62521"/>
              <a:gd name="f46" fmla="val 94473"/>
              <a:gd name="f47" fmla="val 34274"/>
              <a:gd name="f48" fmla="val 565403"/>
              <a:gd name="f49" fmla="val 2159"/>
              <a:gd name="f50" fmla="val 529208"/>
              <a:gd name="f51" fmla="val 36068"/>
              <a:gd name="f52" fmla="val 488578"/>
              <a:gd name="f53" fmla="val 64643"/>
              <a:gd name="f54" fmla="val 445380"/>
              <a:gd name="f55" fmla="val 86675"/>
              <a:gd name="f56" fmla="val 400341"/>
              <a:gd name="f57" fmla="val 102222"/>
              <a:gd name="f58" fmla="val 354185"/>
              <a:gd name="f59" fmla="val 111342"/>
              <a:gd name="f60" fmla="val 590045"/>
              <a:gd name="f61" fmla="val 87471"/>
              <a:gd name="f62" fmla="val 624458"/>
              <a:gd name="f63" fmla="val 53721"/>
              <a:gd name="f64" fmla="*/ f0 1 624839"/>
              <a:gd name="f65" fmla="*/ f1 1 192404"/>
              <a:gd name="f66" fmla="val f2"/>
              <a:gd name="f67" fmla="val f3"/>
              <a:gd name="f68" fmla="val f4"/>
              <a:gd name="f69" fmla="+- f68 0 f66"/>
              <a:gd name="f70" fmla="+- f67 0 f66"/>
              <a:gd name="f71" fmla="*/ f70 1 624839"/>
              <a:gd name="f72" fmla="*/ f69 1 192404"/>
              <a:gd name="f73" fmla="*/ f66 1 f71"/>
              <a:gd name="f74" fmla="*/ f67 1 f71"/>
              <a:gd name="f75" fmla="*/ f66 1 f72"/>
              <a:gd name="f76" fmla="*/ f68 1 f72"/>
              <a:gd name="f77" fmla="*/ f73 f64 1"/>
              <a:gd name="f78" fmla="*/ f74 f64 1"/>
              <a:gd name="f79" fmla="*/ f76 f65 1"/>
              <a:gd name="f80" fmla="*/ f75 f65 1"/>
            </a:gdLst>
            <a:ahLst/>
            <a:cxnLst>
              <a:cxn ang="3cd4">
                <a:pos x="hc" y="t"/>
              </a:cxn>
              <a:cxn ang="0">
                <a:pos x="r" y="vc"/>
              </a:cxn>
              <a:cxn ang="cd4">
                <a:pos x="hc" y="b"/>
              </a:cxn>
              <a:cxn ang="cd2">
                <a:pos x="l" y="vc"/>
              </a:cxn>
            </a:cxnLst>
            <a:rect l="f77" t="f80" r="f78" b="f79"/>
            <a:pathLst>
              <a:path w="624839" h="192404">
                <a:moveTo>
                  <a:pt x="f5" y="f2"/>
                </a:moveTo>
                <a:lnTo>
                  <a:pt x="f2" y="f6"/>
                </a:lnTo>
                <a:lnTo>
                  <a:pt x="f7" y="f8"/>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6"/>
                </a:lnTo>
                <a:lnTo>
                  <a:pt x="f38" y="f39"/>
                </a:lnTo>
                <a:lnTo>
                  <a:pt x="f40" y="f41"/>
                </a:lnTo>
                <a:lnTo>
                  <a:pt x="f42" y="f43"/>
                </a:lnTo>
                <a:lnTo>
                  <a:pt x="f44" y="f45"/>
                </a:lnTo>
                <a:lnTo>
                  <a:pt x="f46" y="f47"/>
                </a:lnTo>
                <a:lnTo>
                  <a:pt x="f5" y="f2"/>
                </a:lnTo>
                <a:close/>
              </a:path>
              <a:path w="624839" h="192404">
                <a:moveTo>
                  <a:pt x="f48" y="f49"/>
                </a:moveTo>
                <a:lnTo>
                  <a:pt x="f50" y="f51"/>
                </a:lnTo>
                <a:lnTo>
                  <a:pt x="f52" y="f53"/>
                </a:lnTo>
                <a:lnTo>
                  <a:pt x="f54" y="f55"/>
                </a:lnTo>
                <a:lnTo>
                  <a:pt x="f56" y="f57"/>
                </a:lnTo>
                <a:lnTo>
                  <a:pt x="f58" y="f59"/>
                </a:lnTo>
                <a:lnTo>
                  <a:pt x="f37" y="f36"/>
                </a:lnTo>
                <a:lnTo>
                  <a:pt x="f35" y="f36"/>
                </a:lnTo>
                <a:lnTo>
                  <a:pt x="f60" y="f61"/>
                </a:lnTo>
                <a:lnTo>
                  <a:pt x="f62" y="f63"/>
                </a:lnTo>
                <a:lnTo>
                  <a:pt x="f48" y="f49"/>
                </a:lnTo>
                <a:close/>
              </a:path>
            </a:pathLst>
          </a:custGeom>
          <a:solidFill>
            <a:srgbClr val="1F497D"/>
          </a:solidFill>
          <a:ln cap="flat">
            <a:noFill/>
            <a:prstDash val="solid"/>
          </a:ln>
        </p:spPr>
        <p:txBody>
          <a:bodyPr vert="horz" wrap="square" lIns="0" tIns="0" rIns="0" bIns="0"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0" cap="none" spc="0" normalizeH="0" baseline="0" noProof="0">
              <a:ln>
                <a:noFill/>
              </a:ln>
              <a:solidFill>
                <a:srgbClr val="1F497D"/>
              </a:solidFill>
              <a:effectLst/>
              <a:uLnTx/>
              <a:uFillTx/>
            </a:endParaRPr>
          </a:p>
        </p:txBody>
      </p:sp>
      <p:sp>
        <p:nvSpPr>
          <p:cNvPr id="59" name="object 19">
            <a:extLst>
              <a:ext uri="{FF2B5EF4-FFF2-40B4-BE49-F238E27FC236}">
                <a16:creationId xmlns:a16="http://schemas.microsoft.com/office/drawing/2014/main" id="{5BDF68BE-7385-44DC-BB28-E60E1ADFF3FE}"/>
              </a:ext>
            </a:extLst>
          </p:cNvPr>
          <p:cNvSpPr/>
          <p:nvPr/>
        </p:nvSpPr>
        <p:spPr>
          <a:xfrm>
            <a:off x="5654171" y="3861606"/>
            <a:ext cx="108585" cy="134617"/>
          </a:xfrm>
          <a:custGeom>
            <a:avLst/>
            <a:gdLst>
              <a:gd name="f0" fmla="val w"/>
              <a:gd name="f1" fmla="val h"/>
              <a:gd name="f2" fmla="val 0"/>
              <a:gd name="f3" fmla="val 108585"/>
              <a:gd name="f4" fmla="val 134620"/>
              <a:gd name="f5" fmla="val 108203"/>
              <a:gd name="f6" fmla="val 54101"/>
              <a:gd name="f7" fmla="val 134112"/>
              <a:gd name="f8" fmla="*/ f0 1 108585"/>
              <a:gd name="f9" fmla="*/ f1 1 134620"/>
              <a:gd name="f10" fmla="val f2"/>
              <a:gd name="f11" fmla="val f3"/>
              <a:gd name="f12" fmla="val f4"/>
              <a:gd name="f13" fmla="+- f12 0 f10"/>
              <a:gd name="f14" fmla="+- f11 0 f10"/>
              <a:gd name="f15" fmla="*/ f14 1 108585"/>
              <a:gd name="f16" fmla="*/ f13 1 134620"/>
              <a:gd name="f17" fmla="*/ f10 1 f15"/>
              <a:gd name="f18" fmla="*/ f11 1 f15"/>
              <a:gd name="f19" fmla="*/ f10 1 f16"/>
              <a:gd name="f20" fmla="*/ f12 1 f16"/>
              <a:gd name="f21" fmla="*/ f17 f8 1"/>
              <a:gd name="f22" fmla="*/ f18 f8 1"/>
              <a:gd name="f23" fmla="*/ f20 f9 1"/>
              <a:gd name="f24" fmla="*/ f19 f9 1"/>
            </a:gdLst>
            <a:ahLst/>
            <a:cxnLst>
              <a:cxn ang="3cd4">
                <a:pos x="hc" y="t"/>
              </a:cxn>
              <a:cxn ang="0">
                <a:pos x="r" y="vc"/>
              </a:cxn>
              <a:cxn ang="cd4">
                <a:pos x="hc" y="b"/>
              </a:cxn>
              <a:cxn ang="cd2">
                <a:pos x="l" y="vc"/>
              </a:cxn>
            </a:cxnLst>
            <a:rect l="f21" t="f24" r="f22" b="f23"/>
            <a:pathLst>
              <a:path w="108585" h="134620">
                <a:moveTo>
                  <a:pt x="f5" y="f2"/>
                </a:moveTo>
                <a:lnTo>
                  <a:pt x="f2" y="f2"/>
                </a:lnTo>
                <a:lnTo>
                  <a:pt x="f6" y="f7"/>
                </a:lnTo>
                <a:lnTo>
                  <a:pt x="f5" y="f2"/>
                </a:lnTo>
                <a:close/>
              </a:path>
            </a:pathLst>
          </a:custGeom>
          <a:solidFill>
            <a:srgbClr val="1F497D"/>
          </a:solidFill>
          <a:ln cap="flat">
            <a:noFill/>
            <a:prstDash val="solid"/>
          </a:ln>
        </p:spPr>
        <p:txBody>
          <a:bodyPr vert="horz" wrap="square" lIns="0" tIns="0" rIns="0" bIns="0"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0" cap="none" spc="0" normalizeH="0" baseline="0" noProof="0">
              <a:ln>
                <a:noFill/>
              </a:ln>
              <a:solidFill>
                <a:srgbClr val="1F497D"/>
              </a:solidFill>
              <a:effectLst/>
              <a:uLnTx/>
              <a:uFillTx/>
            </a:endParaRPr>
          </a:p>
        </p:txBody>
      </p:sp>
      <p:sp>
        <p:nvSpPr>
          <p:cNvPr id="60" name="object 20">
            <a:extLst>
              <a:ext uri="{FF2B5EF4-FFF2-40B4-BE49-F238E27FC236}">
                <a16:creationId xmlns:a16="http://schemas.microsoft.com/office/drawing/2014/main" id="{FA42A28A-523D-4085-BE05-A7CBFD488851}"/>
              </a:ext>
            </a:extLst>
          </p:cNvPr>
          <p:cNvSpPr txBox="1"/>
          <p:nvPr/>
        </p:nvSpPr>
        <p:spPr>
          <a:xfrm>
            <a:off x="5387221" y="4056648"/>
            <a:ext cx="643252" cy="293668"/>
          </a:xfrm>
          <a:prstGeom prst="rect">
            <a:avLst/>
          </a:prstGeom>
          <a:noFill/>
          <a:ln cap="flat">
            <a:noFill/>
          </a:ln>
        </p:spPr>
        <p:txBody>
          <a:bodyPr vert="horz" wrap="square" lIns="0" tIns="16514" rIns="0" bIns="0" anchor="t" anchorCtr="1" compatLnSpc="1">
            <a:spAutoFit/>
          </a:bodyPr>
          <a:lstStyle/>
          <a:p>
            <a:pPr marL="12701" algn="ctr">
              <a:spcBef>
                <a:spcPts val="130"/>
              </a:spcBef>
              <a:defRPr sz="1800" b="0" i="0" u="none" strike="noStrike" kern="0" cap="none" spc="0" baseline="0">
                <a:solidFill>
                  <a:srgbClr val="000000"/>
                </a:solidFill>
                <a:uFillTx/>
              </a:defRPr>
            </a:pPr>
            <a:r>
              <a:rPr lang="fr-FR" sz="900" i="1" spc="-10">
                <a:solidFill>
                  <a:srgbClr val="333333"/>
                </a:solidFill>
                <a:latin typeface="Tahoma"/>
                <a:cs typeface="Tahoma"/>
              </a:rPr>
              <a:t>Hong Kong, </a:t>
            </a:r>
            <a:r>
              <a:rPr lang="fr-FR" sz="900" i="1" spc="-5">
                <a:solidFill>
                  <a:srgbClr val="333333"/>
                </a:solidFill>
                <a:latin typeface="Tahoma"/>
                <a:cs typeface="Tahoma"/>
              </a:rPr>
              <a:t>Shenzen</a:t>
            </a:r>
            <a:endParaRPr lang="fr-FR" sz="900">
              <a:solidFill>
                <a:srgbClr val="000000"/>
              </a:solidFill>
              <a:latin typeface="Tahoma"/>
              <a:cs typeface="Tahoma"/>
            </a:endParaRPr>
          </a:p>
        </p:txBody>
      </p:sp>
      <p:sp>
        <p:nvSpPr>
          <p:cNvPr id="61" name="object 26">
            <a:extLst>
              <a:ext uri="{FF2B5EF4-FFF2-40B4-BE49-F238E27FC236}">
                <a16:creationId xmlns:a16="http://schemas.microsoft.com/office/drawing/2014/main" id="{5DC29F5E-3A92-41C0-9B8F-03130AC3A5B4}"/>
              </a:ext>
            </a:extLst>
          </p:cNvPr>
          <p:cNvSpPr/>
          <p:nvPr/>
        </p:nvSpPr>
        <p:spPr>
          <a:xfrm>
            <a:off x="984395" y="1293761"/>
            <a:ext cx="3204213" cy="0"/>
          </a:xfrm>
          <a:custGeom>
            <a:avLst/>
            <a:gdLst>
              <a:gd name="f0" fmla="val w"/>
              <a:gd name="f1" fmla="val h"/>
              <a:gd name="f2" fmla="val 0"/>
              <a:gd name="f3" fmla="val 3204210"/>
              <a:gd name="f4" fmla="val 3203956"/>
              <a:gd name="f5" fmla="*/ f0 1 3204210"/>
              <a:gd name="f6" fmla="*/ f1 1 0"/>
              <a:gd name="f7" fmla="val f2"/>
              <a:gd name="f8" fmla="val f3"/>
              <a:gd name="f9" fmla="+- f7 0 f7"/>
              <a:gd name="f10" fmla="+- f8 0 f7"/>
              <a:gd name="f11" fmla="*/ f10 1 3204210"/>
              <a:gd name="f12" fmla="*/ f9 1 0"/>
              <a:gd name="f13" fmla="*/ 0 1 f11"/>
              <a:gd name="f14" fmla="*/ 3204210 1 f11"/>
              <a:gd name="f15" fmla="*/ 0 1 f12"/>
              <a:gd name="f16" fmla="*/ 1 1 f12"/>
              <a:gd name="f17" fmla="*/ f13 f5 1"/>
              <a:gd name="f18" fmla="*/ f14 f5 1"/>
              <a:gd name="f19" fmla="*/ f16 f6 1"/>
              <a:gd name="f20" fmla="*/ f15 f6 1"/>
            </a:gdLst>
            <a:ahLst/>
            <a:cxnLst>
              <a:cxn ang="3cd4">
                <a:pos x="hc" y="t"/>
              </a:cxn>
              <a:cxn ang="0">
                <a:pos x="r" y="vc"/>
              </a:cxn>
              <a:cxn ang="cd4">
                <a:pos x="hc" y="b"/>
              </a:cxn>
              <a:cxn ang="cd2">
                <a:pos x="l" y="vc"/>
              </a:cxn>
            </a:cxnLst>
            <a:rect l="f17" t="f20" r="f18" b="f19"/>
            <a:pathLst>
              <a:path w="3204210">
                <a:moveTo>
                  <a:pt x="f2" y="f2"/>
                </a:moveTo>
                <a:lnTo>
                  <a:pt x="f4" y="f2"/>
                </a:lnTo>
              </a:path>
            </a:pathLst>
          </a:custGeom>
          <a:noFill/>
          <a:ln w="9144" cap="flat">
            <a:solidFill>
              <a:srgbClr val="333333"/>
            </a:solidFill>
            <a:prstDash val="solid"/>
          </a:ln>
        </p:spPr>
        <p:txBody>
          <a:bodyPr vert="horz" wrap="square" lIns="0" tIns="0" rIns="0" bIns="0"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0" cap="none" spc="0" normalizeH="0" baseline="0" noProof="0">
              <a:ln>
                <a:noFill/>
              </a:ln>
              <a:solidFill>
                <a:srgbClr val="000000"/>
              </a:solidFill>
              <a:effectLst/>
              <a:uLnTx/>
              <a:uFillTx/>
            </a:endParaRPr>
          </a:p>
        </p:txBody>
      </p:sp>
      <p:sp>
        <p:nvSpPr>
          <p:cNvPr id="62" name="object 27">
            <a:extLst>
              <a:ext uri="{FF2B5EF4-FFF2-40B4-BE49-F238E27FC236}">
                <a16:creationId xmlns:a16="http://schemas.microsoft.com/office/drawing/2014/main" id="{095A8BA0-C377-4D28-98AC-A1BF97311713}"/>
              </a:ext>
            </a:extLst>
          </p:cNvPr>
          <p:cNvSpPr txBox="1"/>
          <p:nvPr/>
        </p:nvSpPr>
        <p:spPr>
          <a:xfrm>
            <a:off x="224327" y="1198763"/>
            <a:ext cx="624206" cy="177795"/>
          </a:xfrm>
          <a:prstGeom prst="rect">
            <a:avLst/>
          </a:prstGeom>
          <a:noFill/>
          <a:ln cap="flat">
            <a:noFill/>
          </a:ln>
        </p:spPr>
        <p:txBody>
          <a:bodyPr vert="horz" wrap="square" lIns="0" tIns="12060" rIns="0" bIns="0" anchor="t" anchorCtr="0" compatLnSpc="1">
            <a:spAutoFit/>
          </a:bodyPr>
          <a:lstStyle/>
          <a:p>
            <a:pPr marL="12701">
              <a:spcBef>
                <a:spcPts val="95"/>
              </a:spcBef>
              <a:defRPr sz="1800" b="0" i="0" u="none" strike="noStrike" kern="0" cap="none" spc="0" baseline="0">
                <a:solidFill>
                  <a:srgbClr val="000000"/>
                </a:solidFill>
                <a:uFillTx/>
              </a:defRPr>
            </a:pPr>
            <a:r>
              <a:rPr lang="en-GB" sz="1000" b="1" spc="-10">
                <a:solidFill>
                  <a:srgbClr val="000000"/>
                </a:solidFill>
                <a:latin typeface="Tahoma"/>
                <a:cs typeface="Tahoma"/>
              </a:rPr>
              <a:t>CONTEXT</a:t>
            </a:r>
            <a:endParaRPr lang="en-GB" sz="1000">
              <a:solidFill>
                <a:srgbClr val="000000"/>
              </a:solidFill>
              <a:latin typeface="Tahoma"/>
              <a:cs typeface="Tahoma"/>
            </a:endParaRPr>
          </a:p>
        </p:txBody>
      </p:sp>
      <p:pic>
        <p:nvPicPr>
          <p:cNvPr id="63" name="Image 35">
            <a:extLst>
              <a:ext uri="{FF2B5EF4-FFF2-40B4-BE49-F238E27FC236}">
                <a16:creationId xmlns:a16="http://schemas.microsoft.com/office/drawing/2014/main" id="{942EEE63-0C6D-4168-9F18-D8F6C7710F8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1929" y="475135"/>
            <a:ext cx="921925" cy="642558"/>
          </a:xfrm>
          <a:prstGeom prst="rect">
            <a:avLst/>
          </a:prstGeom>
          <a:noFill/>
          <a:ln cap="flat">
            <a:noFill/>
          </a:ln>
        </p:spPr>
      </p:pic>
      <p:pic>
        <p:nvPicPr>
          <p:cNvPr id="64" name="Image 3">
            <a:extLst>
              <a:ext uri="{FF2B5EF4-FFF2-40B4-BE49-F238E27FC236}">
                <a16:creationId xmlns:a16="http://schemas.microsoft.com/office/drawing/2014/main" id="{07F216C1-1BA9-4CE6-8322-E8F71480250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76300" y="4672331"/>
            <a:ext cx="1321207" cy="1761609"/>
          </a:xfrm>
          <a:prstGeom prst="rect">
            <a:avLst/>
          </a:prstGeom>
          <a:noFill/>
          <a:ln cap="flat">
            <a:noFill/>
          </a:ln>
        </p:spPr>
      </p:pic>
      <p:pic>
        <p:nvPicPr>
          <p:cNvPr id="65" name="Image 20">
            <a:extLst>
              <a:ext uri="{FF2B5EF4-FFF2-40B4-BE49-F238E27FC236}">
                <a16:creationId xmlns:a16="http://schemas.microsoft.com/office/drawing/2014/main" id="{FC69FCD5-3881-4BDD-813A-282C2D68B02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06384" y="4650733"/>
            <a:ext cx="1337401" cy="1783208"/>
          </a:xfrm>
          <a:prstGeom prst="rect">
            <a:avLst/>
          </a:prstGeom>
          <a:noFill/>
          <a:ln cap="flat">
            <a:noFill/>
          </a:ln>
        </p:spPr>
      </p:pic>
      <p:pic>
        <p:nvPicPr>
          <p:cNvPr id="66" name="Image 22">
            <a:extLst>
              <a:ext uri="{FF2B5EF4-FFF2-40B4-BE49-F238E27FC236}">
                <a16:creationId xmlns:a16="http://schemas.microsoft.com/office/drawing/2014/main" id="{A9D9E812-9BE9-48CF-8572-5555F24E627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52671" y="4650733"/>
            <a:ext cx="1337401" cy="1783208"/>
          </a:xfrm>
          <a:prstGeom prst="rect">
            <a:avLst/>
          </a:prstGeom>
          <a:noFill/>
          <a:ln cap="flat">
            <a:noFill/>
          </a:ln>
        </p:spPr>
      </p:pic>
      <p:pic>
        <p:nvPicPr>
          <p:cNvPr id="67" name="Image 24">
            <a:extLst>
              <a:ext uri="{FF2B5EF4-FFF2-40B4-BE49-F238E27FC236}">
                <a16:creationId xmlns:a16="http://schemas.microsoft.com/office/drawing/2014/main" id="{7855584B-2295-4841-9D9B-A0A4ECEA331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243870" y="5899319"/>
            <a:ext cx="1141637" cy="518647"/>
          </a:xfrm>
          <a:prstGeom prst="rect">
            <a:avLst/>
          </a:prstGeom>
          <a:noFill/>
          <a:ln cap="flat">
            <a:noFill/>
          </a:ln>
        </p:spPr>
      </p:pic>
      <p:sp>
        <p:nvSpPr>
          <p:cNvPr id="68" name="object 16">
            <a:extLst>
              <a:ext uri="{FF2B5EF4-FFF2-40B4-BE49-F238E27FC236}">
                <a16:creationId xmlns:a16="http://schemas.microsoft.com/office/drawing/2014/main" id="{8B8A9901-D2D0-43F8-A624-2AB433B4C785}"/>
              </a:ext>
            </a:extLst>
          </p:cNvPr>
          <p:cNvSpPr txBox="1"/>
          <p:nvPr/>
        </p:nvSpPr>
        <p:spPr>
          <a:xfrm>
            <a:off x="5502664" y="4698008"/>
            <a:ext cx="520183" cy="259049"/>
          </a:xfrm>
          <a:prstGeom prst="rect">
            <a:avLst/>
          </a:prstGeom>
          <a:noFill/>
          <a:ln cap="flat">
            <a:noFill/>
          </a:ln>
        </p:spPr>
        <p:txBody>
          <a:bodyPr vert="horz" wrap="square" lIns="0" tIns="12701" rIns="0" bIns="0" anchor="t" anchorCtr="1" compatLnSpc="1">
            <a:spAutoFit/>
          </a:bodyPr>
          <a:lstStyle/>
          <a:p>
            <a:pPr algn="ctr">
              <a:spcBef>
                <a:spcPts val="100"/>
              </a:spcBef>
              <a:defRPr sz="1800" b="0" i="0" u="none" strike="noStrike" kern="0" cap="none" spc="0" baseline="0">
                <a:solidFill>
                  <a:srgbClr val="000000"/>
                </a:solidFill>
                <a:uFillTx/>
              </a:defRPr>
            </a:pPr>
            <a:r>
              <a:rPr lang="fr-FR" sz="800" b="1">
                <a:solidFill>
                  <a:srgbClr val="333333"/>
                </a:solidFill>
                <a:latin typeface="Tahoma"/>
                <a:cs typeface="Tahoma"/>
              </a:rPr>
              <a:t>Global Attendees</a:t>
            </a:r>
            <a:endParaRPr lang="fr-FR" sz="800">
              <a:solidFill>
                <a:srgbClr val="000000"/>
              </a:solidFill>
              <a:latin typeface="Tahoma"/>
              <a:cs typeface="Tahoma"/>
            </a:endParaRPr>
          </a:p>
        </p:txBody>
      </p:sp>
      <p:sp>
        <p:nvSpPr>
          <p:cNvPr id="69" name="object 17">
            <a:extLst>
              <a:ext uri="{FF2B5EF4-FFF2-40B4-BE49-F238E27FC236}">
                <a16:creationId xmlns:a16="http://schemas.microsoft.com/office/drawing/2014/main" id="{15D68327-7CB2-4B78-A933-2606AFF0BF40}"/>
              </a:ext>
            </a:extLst>
          </p:cNvPr>
          <p:cNvSpPr/>
          <p:nvPr/>
        </p:nvSpPr>
        <p:spPr>
          <a:xfrm>
            <a:off x="5348743" y="4472901"/>
            <a:ext cx="828044" cy="802001"/>
          </a:xfrm>
          <a:custGeom>
            <a:avLst/>
            <a:gdLst>
              <a:gd name="f0" fmla="val w"/>
              <a:gd name="f1" fmla="val h"/>
              <a:gd name="f2" fmla="val 0"/>
              <a:gd name="f3" fmla="val 828039"/>
              <a:gd name="f4" fmla="val 802004"/>
              <a:gd name="f5" fmla="val 413765"/>
              <a:gd name="f6" fmla="val 365520"/>
              <a:gd name="f7" fmla="val 2696"/>
              <a:gd name="f8" fmla="val 318906"/>
              <a:gd name="f9" fmla="val 10585"/>
              <a:gd name="f10" fmla="val 274237"/>
              <a:gd name="f11" fmla="val 23366"/>
              <a:gd name="f12" fmla="val 231821"/>
              <a:gd name="f13" fmla="val 40739"/>
              <a:gd name="f14" fmla="val 191970"/>
              <a:gd name="f15" fmla="val 62401"/>
              <a:gd name="f16" fmla="val 154994"/>
              <a:gd name="f17" fmla="val 88054"/>
              <a:gd name="f18" fmla="val 121205"/>
              <a:gd name="f19" fmla="val 117395"/>
              <a:gd name="f20" fmla="val 90913"/>
              <a:gd name="f21" fmla="val 150125"/>
              <a:gd name="f22" fmla="val 64429"/>
              <a:gd name="f23" fmla="val 185942"/>
              <a:gd name="f24" fmla="val 42063"/>
              <a:gd name="f25" fmla="val 224545"/>
              <a:gd name="f26" fmla="val 24126"/>
              <a:gd name="f27" fmla="val 265635"/>
              <a:gd name="f28" fmla="val 10930"/>
              <a:gd name="f29" fmla="val 308909"/>
              <a:gd name="f30" fmla="val 2784"/>
              <a:gd name="f31" fmla="val 354069"/>
              <a:gd name="f32" fmla="val 400812"/>
              <a:gd name="f33" fmla="val 447554"/>
              <a:gd name="f34" fmla="val 492714"/>
              <a:gd name="f35" fmla="val 535988"/>
              <a:gd name="f36" fmla="val 577078"/>
              <a:gd name="f37" fmla="val 615681"/>
              <a:gd name="f38" fmla="val 651498"/>
              <a:gd name="f39" fmla="val 684228"/>
              <a:gd name="f40" fmla="val 713569"/>
              <a:gd name="f41" fmla="val 739222"/>
              <a:gd name="f42" fmla="val 760884"/>
              <a:gd name="f43" fmla="val 778257"/>
              <a:gd name="f44" fmla="val 791038"/>
              <a:gd name="f45" fmla="val 798927"/>
              <a:gd name="f46" fmla="val 801624"/>
              <a:gd name="f47" fmla="val 462011"/>
              <a:gd name="f48" fmla="val 508625"/>
              <a:gd name="f49" fmla="val 553294"/>
              <a:gd name="f50" fmla="val 595710"/>
              <a:gd name="f51" fmla="val 635561"/>
              <a:gd name="f52" fmla="val 638975"/>
              <a:gd name="f53" fmla="val 736854"/>
              <a:gd name="f54" fmla="val 366400"/>
              <a:gd name="f55" fmla="val 733785"/>
              <a:gd name="f56" fmla="val 320974"/>
              <a:gd name="f57" fmla="val 724847"/>
              <a:gd name="f58" fmla="val 277903"/>
              <a:gd name="f59" fmla="val 710439"/>
              <a:gd name="f60" fmla="val 237602"/>
              <a:gd name="f61" fmla="val 690964"/>
              <a:gd name="f62" fmla="val 200487"/>
              <a:gd name="f63" fmla="val 666822"/>
              <a:gd name="f64" fmla="val 166973"/>
              <a:gd name="f65" fmla="val 638413"/>
              <a:gd name="f66" fmla="val 137475"/>
              <a:gd name="f67" fmla="val 606138"/>
              <a:gd name="f68" fmla="val 112409"/>
              <a:gd name="f69" fmla="val 570399"/>
              <a:gd name="f70" fmla="val 92190"/>
              <a:gd name="f71" fmla="val 531596"/>
              <a:gd name="f72" fmla="val 77233"/>
              <a:gd name="f73" fmla="val 490130"/>
              <a:gd name="f74" fmla="val 67955"/>
              <a:gd name="f75" fmla="val 446401"/>
              <a:gd name="f76" fmla="val 64769"/>
              <a:gd name="f77" fmla="val 355222"/>
              <a:gd name="f78" fmla="val 311493"/>
              <a:gd name="f79" fmla="val 270027"/>
              <a:gd name="f80" fmla="val 231224"/>
              <a:gd name="f81" fmla="val 195485"/>
              <a:gd name="f82" fmla="val 163210"/>
              <a:gd name="f83" fmla="val 134801"/>
              <a:gd name="f84" fmla="val 110659"/>
              <a:gd name="f85" fmla="val 91184"/>
              <a:gd name="f86" fmla="val 76776"/>
              <a:gd name="f87" fmla="val 67838"/>
              <a:gd name="f88" fmla="val 64770"/>
              <a:gd name="f89" fmla="val 461131"/>
              <a:gd name="f90" fmla="val 506557"/>
              <a:gd name="f91" fmla="val 549628"/>
              <a:gd name="f92" fmla="val 589929"/>
              <a:gd name="f93" fmla="val 627044"/>
              <a:gd name="f94" fmla="val 660558"/>
              <a:gd name="f95" fmla="val 690056"/>
              <a:gd name="f96" fmla="val 715122"/>
              <a:gd name="f97" fmla="val 735341"/>
              <a:gd name="f98" fmla="val 750298"/>
              <a:gd name="f99" fmla="val 759576"/>
              <a:gd name="f100" fmla="val 762762"/>
              <a:gd name="f101" fmla="val 672537"/>
              <a:gd name="f102" fmla="val 706326"/>
              <a:gd name="f103" fmla="val 736618"/>
              <a:gd name="f104" fmla="val 763102"/>
              <a:gd name="f105" fmla="val 785468"/>
              <a:gd name="f106" fmla="val 803405"/>
              <a:gd name="f107" fmla="val 816601"/>
              <a:gd name="f108" fmla="val 824747"/>
              <a:gd name="f109" fmla="val 827531"/>
              <a:gd name="f110" fmla="*/ f0 1 828039"/>
              <a:gd name="f111" fmla="*/ f1 1 802004"/>
              <a:gd name="f112" fmla="val f2"/>
              <a:gd name="f113" fmla="val f3"/>
              <a:gd name="f114" fmla="val f4"/>
              <a:gd name="f115" fmla="+- f114 0 f112"/>
              <a:gd name="f116" fmla="+- f113 0 f112"/>
              <a:gd name="f117" fmla="*/ f116 1 828039"/>
              <a:gd name="f118" fmla="*/ f115 1 802004"/>
              <a:gd name="f119" fmla="*/ f112 1 f117"/>
              <a:gd name="f120" fmla="*/ f113 1 f117"/>
              <a:gd name="f121" fmla="*/ f112 1 f118"/>
              <a:gd name="f122" fmla="*/ f114 1 f118"/>
              <a:gd name="f123" fmla="*/ f119 f110 1"/>
              <a:gd name="f124" fmla="*/ f120 f110 1"/>
              <a:gd name="f125" fmla="*/ f122 f111 1"/>
              <a:gd name="f126" fmla="*/ f121 f111 1"/>
            </a:gdLst>
            <a:ahLst/>
            <a:cxnLst>
              <a:cxn ang="3cd4">
                <a:pos x="hc" y="t"/>
              </a:cxn>
              <a:cxn ang="0">
                <a:pos x="r" y="vc"/>
              </a:cxn>
              <a:cxn ang="cd4">
                <a:pos x="hc" y="b"/>
              </a:cxn>
              <a:cxn ang="cd2">
                <a:pos x="l" y="vc"/>
              </a:cxn>
            </a:cxnLst>
            <a:rect l="f123" t="f126" r="f124" b="f125"/>
            <a:pathLst>
              <a:path w="828039" h="802004">
                <a:moveTo>
                  <a:pt x="f5" y="f2"/>
                </a:moveTo>
                <a:lnTo>
                  <a:pt x="f6" y="f7"/>
                </a:lnTo>
                <a:lnTo>
                  <a:pt x="f8" y="f9"/>
                </a:lnTo>
                <a:lnTo>
                  <a:pt x="f10" y="f11"/>
                </a:lnTo>
                <a:lnTo>
                  <a:pt x="f12" y="f13"/>
                </a:lnTo>
                <a:lnTo>
                  <a:pt x="f14" y="f15"/>
                </a:lnTo>
                <a:lnTo>
                  <a:pt x="f16" y="f17"/>
                </a:lnTo>
                <a:lnTo>
                  <a:pt x="f18" y="f19"/>
                </a:lnTo>
                <a:lnTo>
                  <a:pt x="f20" y="f21"/>
                </a:lnTo>
                <a:lnTo>
                  <a:pt x="f22" y="f23"/>
                </a:lnTo>
                <a:lnTo>
                  <a:pt x="f24" y="f25"/>
                </a:lnTo>
                <a:lnTo>
                  <a:pt x="f26" y="f27"/>
                </a:lnTo>
                <a:lnTo>
                  <a:pt x="f28" y="f29"/>
                </a:lnTo>
                <a:lnTo>
                  <a:pt x="f30" y="f31"/>
                </a:lnTo>
                <a:lnTo>
                  <a:pt x="f2" y="f32"/>
                </a:lnTo>
                <a:lnTo>
                  <a:pt x="f30" y="f33"/>
                </a:lnTo>
                <a:lnTo>
                  <a:pt x="f28" y="f34"/>
                </a:lnTo>
                <a:lnTo>
                  <a:pt x="f26" y="f35"/>
                </a:lnTo>
                <a:lnTo>
                  <a:pt x="f24" y="f36"/>
                </a:lnTo>
                <a:lnTo>
                  <a:pt x="f22" y="f37"/>
                </a:lnTo>
                <a:lnTo>
                  <a:pt x="f20" y="f38"/>
                </a:lnTo>
                <a:lnTo>
                  <a:pt x="f18" y="f39"/>
                </a:lnTo>
                <a:lnTo>
                  <a:pt x="f16" y="f40"/>
                </a:lnTo>
                <a:lnTo>
                  <a:pt x="f14" y="f41"/>
                </a:lnTo>
                <a:lnTo>
                  <a:pt x="f12" y="f42"/>
                </a:lnTo>
                <a:lnTo>
                  <a:pt x="f10" y="f43"/>
                </a:lnTo>
                <a:lnTo>
                  <a:pt x="f8" y="f44"/>
                </a:lnTo>
                <a:lnTo>
                  <a:pt x="f6" y="f45"/>
                </a:lnTo>
                <a:lnTo>
                  <a:pt x="f5" y="f46"/>
                </a:lnTo>
                <a:lnTo>
                  <a:pt x="f47" y="f45"/>
                </a:lnTo>
                <a:lnTo>
                  <a:pt x="f48" y="f44"/>
                </a:lnTo>
                <a:lnTo>
                  <a:pt x="f49" y="f43"/>
                </a:lnTo>
                <a:lnTo>
                  <a:pt x="f50" y="f42"/>
                </a:lnTo>
                <a:lnTo>
                  <a:pt x="f51" y="f41"/>
                </a:lnTo>
                <a:lnTo>
                  <a:pt x="f52" y="f53"/>
                </a:lnTo>
                <a:lnTo>
                  <a:pt x="f5" y="f53"/>
                </a:lnTo>
                <a:lnTo>
                  <a:pt x="f54" y="f55"/>
                </a:lnTo>
                <a:lnTo>
                  <a:pt x="f56" y="f57"/>
                </a:lnTo>
                <a:lnTo>
                  <a:pt x="f58" y="f59"/>
                </a:lnTo>
                <a:lnTo>
                  <a:pt x="f60" y="f61"/>
                </a:lnTo>
                <a:lnTo>
                  <a:pt x="f62" y="f63"/>
                </a:lnTo>
                <a:lnTo>
                  <a:pt x="f64" y="f65"/>
                </a:lnTo>
                <a:lnTo>
                  <a:pt x="f66" y="f67"/>
                </a:lnTo>
                <a:lnTo>
                  <a:pt x="f68" y="f69"/>
                </a:lnTo>
                <a:lnTo>
                  <a:pt x="f70" y="f71"/>
                </a:lnTo>
                <a:lnTo>
                  <a:pt x="f72" y="f73"/>
                </a:lnTo>
                <a:lnTo>
                  <a:pt x="f74" y="f75"/>
                </a:lnTo>
                <a:lnTo>
                  <a:pt x="f76" y="f32"/>
                </a:lnTo>
                <a:lnTo>
                  <a:pt x="f74" y="f77"/>
                </a:lnTo>
                <a:lnTo>
                  <a:pt x="f72" y="f78"/>
                </a:lnTo>
                <a:lnTo>
                  <a:pt x="f70" y="f79"/>
                </a:lnTo>
                <a:lnTo>
                  <a:pt x="f68" y="f80"/>
                </a:lnTo>
                <a:lnTo>
                  <a:pt x="f66" y="f81"/>
                </a:lnTo>
                <a:lnTo>
                  <a:pt x="f64" y="f82"/>
                </a:lnTo>
                <a:lnTo>
                  <a:pt x="f62" y="f83"/>
                </a:lnTo>
                <a:lnTo>
                  <a:pt x="f60" y="f84"/>
                </a:lnTo>
                <a:lnTo>
                  <a:pt x="f58" y="f85"/>
                </a:lnTo>
                <a:lnTo>
                  <a:pt x="f56" y="f86"/>
                </a:lnTo>
                <a:lnTo>
                  <a:pt x="f54" y="f87"/>
                </a:lnTo>
                <a:lnTo>
                  <a:pt x="f5" y="f88"/>
                </a:lnTo>
                <a:lnTo>
                  <a:pt x="f52" y="f88"/>
                </a:lnTo>
                <a:lnTo>
                  <a:pt x="f51" y="f15"/>
                </a:lnTo>
                <a:lnTo>
                  <a:pt x="f50" y="f13"/>
                </a:lnTo>
                <a:lnTo>
                  <a:pt x="f49" y="f11"/>
                </a:lnTo>
                <a:lnTo>
                  <a:pt x="f48" y="f9"/>
                </a:lnTo>
                <a:lnTo>
                  <a:pt x="f47" y="f7"/>
                </a:lnTo>
                <a:lnTo>
                  <a:pt x="f5" y="f2"/>
                </a:lnTo>
                <a:close/>
              </a:path>
              <a:path w="828039" h="802004">
                <a:moveTo>
                  <a:pt x="f52" y="f88"/>
                </a:moveTo>
                <a:lnTo>
                  <a:pt x="f5" y="f88"/>
                </a:lnTo>
                <a:lnTo>
                  <a:pt x="f89" y="f87"/>
                </a:lnTo>
                <a:lnTo>
                  <a:pt x="f90" y="f86"/>
                </a:lnTo>
                <a:lnTo>
                  <a:pt x="f91" y="f85"/>
                </a:lnTo>
                <a:lnTo>
                  <a:pt x="f92" y="f84"/>
                </a:lnTo>
                <a:lnTo>
                  <a:pt x="f93" y="f83"/>
                </a:lnTo>
                <a:lnTo>
                  <a:pt x="f94" y="f82"/>
                </a:lnTo>
                <a:lnTo>
                  <a:pt x="f95" y="f81"/>
                </a:lnTo>
                <a:lnTo>
                  <a:pt x="f96" y="f80"/>
                </a:lnTo>
                <a:lnTo>
                  <a:pt x="f97" y="f79"/>
                </a:lnTo>
                <a:lnTo>
                  <a:pt x="f98" y="f78"/>
                </a:lnTo>
                <a:lnTo>
                  <a:pt x="f99" y="f77"/>
                </a:lnTo>
                <a:lnTo>
                  <a:pt x="f100" y="f32"/>
                </a:lnTo>
                <a:lnTo>
                  <a:pt x="f99" y="f75"/>
                </a:lnTo>
                <a:lnTo>
                  <a:pt x="f98" y="f73"/>
                </a:lnTo>
                <a:lnTo>
                  <a:pt x="f97" y="f71"/>
                </a:lnTo>
                <a:lnTo>
                  <a:pt x="f96" y="f69"/>
                </a:lnTo>
                <a:lnTo>
                  <a:pt x="f95" y="f67"/>
                </a:lnTo>
                <a:lnTo>
                  <a:pt x="f94" y="f65"/>
                </a:lnTo>
                <a:lnTo>
                  <a:pt x="f93" y="f63"/>
                </a:lnTo>
                <a:lnTo>
                  <a:pt x="f92" y="f61"/>
                </a:lnTo>
                <a:lnTo>
                  <a:pt x="f91" y="f59"/>
                </a:lnTo>
                <a:lnTo>
                  <a:pt x="f90" y="f57"/>
                </a:lnTo>
                <a:lnTo>
                  <a:pt x="f89" y="f55"/>
                </a:lnTo>
                <a:lnTo>
                  <a:pt x="f5" y="f53"/>
                </a:lnTo>
                <a:lnTo>
                  <a:pt x="f52" y="f53"/>
                </a:lnTo>
                <a:lnTo>
                  <a:pt x="f101" y="f40"/>
                </a:lnTo>
                <a:lnTo>
                  <a:pt x="f102" y="f39"/>
                </a:lnTo>
                <a:lnTo>
                  <a:pt x="f103" y="f38"/>
                </a:lnTo>
                <a:lnTo>
                  <a:pt x="f104" y="f37"/>
                </a:lnTo>
                <a:lnTo>
                  <a:pt x="f105" y="f36"/>
                </a:lnTo>
                <a:lnTo>
                  <a:pt x="f106" y="f35"/>
                </a:lnTo>
                <a:lnTo>
                  <a:pt x="f107" y="f34"/>
                </a:lnTo>
                <a:lnTo>
                  <a:pt x="f108" y="f33"/>
                </a:lnTo>
                <a:lnTo>
                  <a:pt x="f109" y="f32"/>
                </a:lnTo>
                <a:lnTo>
                  <a:pt x="f108" y="f31"/>
                </a:lnTo>
                <a:lnTo>
                  <a:pt x="f107" y="f29"/>
                </a:lnTo>
                <a:lnTo>
                  <a:pt x="f106" y="f27"/>
                </a:lnTo>
                <a:lnTo>
                  <a:pt x="f105" y="f25"/>
                </a:lnTo>
                <a:lnTo>
                  <a:pt x="f104" y="f23"/>
                </a:lnTo>
                <a:lnTo>
                  <a:pt x="f103" y="f21"/>
                </a:lnTo>
                <a:lnTo>
                  <a:pt x="f102" y="f19"/>
                </a:lnTo>
                <a:lnTo>
                  <a:pt x="f101" y="f17"/>
                </a:lnTo>
                <a:lnTo>
                  <a:pt x="f52" y="f88"/>
                </a:lnTo>
                <a:close/>
              </a:path>
            </a:pathLst>
          </a:custGeom>
          <a:solidFill>
            <a:srgbClr val="D9D9D9"/>
          </a:solidFill>
          <a:ln cap="flat">
            <a:noFill/>
            <a:prstDash val="solid"/>
          </a:ln>
        </p:spPr>
        <p:txBody>
          <a:bodyPr vert="horz" wrap="square" lIns="0" tIns="0" rIns="0" bIns="0"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0" cap="none" spc="0" normalizeH="0" baseline="0" noProof="0">
              <a:ln>
                <a:noFill/>
              </a:ln>
              <a:solidFill>
                <a:srgbClr val="000000"/>
              </a:solidFill>
              <a:effectLst/>
              <a:uLnTx/>
              <a:uFillTx/>
            </a:endParaRPr>
          </a:p>
        </p:txBody>
      </p:sp>
      <p:sp>
        <p:nvSpPr>
          <p:cNvPr id="70" name="object 18">
            <a:extLst>
              <a:ext uri="{FF2B5EF4-FFF2-40B4-BE49-F238E27FC236}">
                <a16:creationId xmlns:a16="http://schemas.microsoft.com/office/drawing/2014/main" id="{5D969AB9-BEA1-497D-852A-44DC3C9B61A0}"/>
              </a:ext>
            </a:extLst>
          </p:cNvPr>
          <p:cNvSpPr/>
          <p:nvPr/>
        </p:nvSpPr>
        <p:spPr>
          <a:xfrm>
            <a:off x="5441701" y="5093550"/>
            <a:ext cx="624836" cy="192408"/>
          </a:xfrm>
          <a:custGeom>
            <a:avLst/>
            <a:gdLst>
              <a:gd name="f0" fmla="val w"/>
              <a:gd name="f1" fmla="val h"/>
              <a:gd name="f2" fmla="val 0"/>
              <a:gd name="f3" fmla="val 624839"/>
              <a:gd name="f4" fmla="val 192404"/>
              <a:gd name="f5" fmla="val 60832"/>
              <a:gd name="f6" fmla="val 49530"/>
              <a:gd name="f7" fmla="val 10046"/>
              <a:gd name="f8" fmla="val 61128"/>
              <a:gd name="f9" fmla="val 20558"/>
              <a:gd name="f10" fmla="val 72310"/>
              <a:gd name="f11" fmla="val 80245"/>
              <a:gd name="f12" fmla="val 122316"/>
              <a:gd name="f13" fmla="val 119959"/>
              <a:gd name="f14" fmla="val 146167"/>
              <a:gd name="f15" fmla="val 161630"/>
              <a:gd name="f16" fmla="val 165054"/>
              <a:gd name="f17" fmla="val 204823"/>
              <a:gd name="f18" fmla="val 179008"/>
              <a:gd name="f19" fmla="val 249102"/>
              <a:gd name="f20" fmla="val 188058"/>
              <a:gd name="f21" fmla="val 294029"/>
              <a:gd name="f22" fmla="val 192233"/>
              <a:gd name="f23" fmla="val 339169"/>
              <a:gd name="f24" fmla="val 191563"/>
              <a:gd name="f25" fmla="val 384085"/>
              <a:gd name="f26" fmla="val 186079"/>
              <a:gd name="f27" fmla="val 428342"/>
              <a:gd name="f28" fmla="val 175809"/>
              <a:gd name="f29" fmla="val 471502"/>
              <a:gd name="f30" fmla="val 160783"/>
              <a:gd name="f31" fmla="val 513131"/>
              <a:gd name="f32" fmla="val 141032"/>
              <a:gd name="f33" fmla="val 552790"/>
              <a:gd name="f34" fmla="val 116585"/>
              <a:gd name="f35" fmla="val 555983"/>
              <a:gd name="f36" fmla="val 114090"/>
              <a:gd name="f37" fmla="val 307640"/>
              <a:gd name="f38" fmla="val 261430"/>
              <a:gd name="f39" fmla="val 110525"/>
              <a:gd name="f40" fmla="val 216283"/>
              <a:gd name="f41" fmla="val 100703"/>
              <a:gd name="f42" fmla="val 172924"/>
              <a:gd name="f43" fmla="val 84683"/>
              <a:gd name="f44" fmla="val 132078"/>
              <a:gd name="f45" fmla="val 62521"/>
              <a:gd name="f46" fmla="val 94473"/>
              <a:gd name="f47" fmla="val 34274"/>
              <a:gd name="f48" fmla="val 565403"/>
              <a:gd name="f49" fmla="val 2159"/>
              <a:gd name="f50" fmla="val 529208"/>
              <a:gd name="f51" fmla="val 36068"/>
              <a:gd name="f52" fmla="val 488578"/>
              <a:gd name="f53" fmla="val 64643"/>
              <a:gd name="f54" fmla="val 445380"/>
              <a:gd name="f55" fmla="val 86675"/>
              <a:gd name="f56" fmla="val 400341"/>
              <a:gd name="f57" fmla="val 102222"/>
              <a:gd name="f58" fmla="val 354185"/>
              <a:gd name="f59" fmla="val 111342"/>
              <a:gd name="f60" fmla="val 590045"/>
              <a:gd name="f61" fmla="val 87471"/>
              <a:gd name="f62" fmla="val 624458"/>
              <a:gd name="f63" fmla="val 53721"/>
              <a:gd name="f64" fmla="*/ f0 1 624839"/>
              <a:gd name="f65" fmla="*/ f1 1 192404"/>
              <a:gd name="f66" fmla="val f2"/>
              <a:gd name="f67" fmla="val f3"/>
              <a:gd name="f68" fmla="val f4"/>
              <a:gd name="f69" fmla="+- f68 0 f66"/>
              <a:gd name="f70" fmla="+- f67 0 f66"/>
              <a:gd name="f71" fmla="*/ f70 1 624839"/>
              <a:gd name="f72" fmla="*/ f69 1 192404"/>
              <a:gd name="f73" fmla="*/ f66 1 f71"/>
              <a:gd name="f74" fmla="*/ f67 1 f71"/>
              <a:gd name="f75" fmla="*/ f66 1 f72"/>
              <a:gd name="f76" fmla="*/ f68 1 f72"/>
              <a:gd name="f77" fmla="*/ f73 f64 1"/>
              <a:gd name="f78" fmla="*/ f74 f64 1"/>
              <a:gd name="f79" fmla="*/ f76 f65 1"/>
              <a:gd name="f80" fmla="*/ f75 f65 1"/>
            </a:gdLst>
            <a:ahLst/>
            <a:cxnLst>
              <a:cxn ang="3cd4">
                <a:pos x="hc" y="t"/>
              </a:cxn>
              <a:cxn ang="0">
                <a:pos x="r" y="vc"/>
              </a:cxn>
              <a:cxn ang="cd4">
                <a:pos x="hc" y="b"/>
              </a:cxn>
              <a:cxn ang="cd2">
                <a:pos x="l" y="vc"/>
              </a:cxn>
            </a:cxnLst>
            <a:rect l="f77" t="f80" r="f78" b="f79"/>
            <a:pathLst>
              <a:path w="624839" h="192404">
                <a:moveTo>
                  <a:pt x="f5" y="f2"/>
                </a:moveTo>
                <a:lnTo>
                  <a:pt x="f2" y="f6"/>
                </a:lnTo>
                <a:lnTo>
                  <a:pt x="f7" y="f8"/>
                </a:lnTo>
                <a:lnTo>
                  <a:pt x="f9" y="f10"/>
                </a:lnTo>
                <a:lnTo>
                  <a:pt x="f11" y="f12"/>
                </a:lnTo>
                <a:lnTo>
                  <a:pt x="f13" y="f14"/>
                </a:lnTo>
                <a:lnTo>
                  <a:pt x="f15" y="f16"/>
                </a:lnTo>
                <a:lnTo>
                  <a:pt x="f17" y="f18"/>
                </a:lnTo>
                <a:lnTo>
                  <a:pt x="f19" y="f20"/>
                </a:lnTo>
                <a:lnTo>
                  <a:pt x="f21" y="f22"/>
                </a:lnTo>
                <a:lnTo>
                  <a:pt x="f23" y="f24"/>
                </a:lnTo>
                <a:lnTo>
                  <a:pt x="f25" y="f26"/>
                </a:lnTo>
                <a:lnTo>
                  <a:pt x="f27" y="f28"/>
                </a:lnTo>
                <a:lnTo>
                  <a:pt x="f29" y="f30"/>
                </a:lnTo>
                <a:lnTo>
                  <a:pt x="f31" y="f32"/>
                </a:lnTo>
                <a:lnTo>
                  <a:pt x="f33" y="f34"/>
                </a:lnTo>
                <a:lnTo>
                  <a:pt x="f35" y="f36"/>
                </a:lnTo>
                <a:lnTo>
                  <a:pt x="f37" y="f36"/>
                </a:lnTo>
                <a:lnTo>
                  <a:pt x="f38" y="f39"/>
                </a:lnTo>
                <a:lnTo>
                  <a:pt x="f40" y="f41"/>
                </a:lnTo>
                <a:lnTo>
                  <a:pt x="f42" y="f43"/>
                </a:lnTo>
                <a:lnTo>
                  <a:pt x="f44" y="f45"/>
                </a:lnTo>
                <a:lnTo>
                  <a:pt x="f46" y="f47"/>
                </a:lnTo>
                <a:lnTo>
                  <a:pt x="f5" y="f2"/>
                </a:lnTo>
                <a:close/>
              </a:path>
              <a:path w="624839" h="192404">
                <a:moveTo>
                  <a:pt x="f48" y="f49"/>
                </a:moveTo>
                <a:lnTo>
                  <a:pt x="f50" y="f51"/>
                </a:lnTo>
                <a:lnTo>
                  <a:pt x="f52" y="f53"/>
                </a:lnTo>
                <a:lnTo>
                  <a:pt x="f54" y="f55"/>
                </a:lnTo>
                <a:lnTo>
                  <a:pt x="f56" y="f57"/>
                </a:lnTo>
                <a:lnTo>
                  <a:pt x="f58" y="f59"/>
                </a:lnTo>
                <a:lnTo>
                  <a:pt x="f37" y="f36"/>
                </a:lnTo>
                <a:lnTo>
                  <a:pt x="f35" y="f36"/>
                </a:lnTo>
                <a:lnTo>
                  <a:pt x="f60" y="f61"/>
                </a:lnTo>
                <a:lnTo>
                  <a:pt x="f62" y="f63"/>
                </a:lnTo>
                <a:lnTo>
                  <a:pt x="f48" y="f49"/>
                </a:lnTo>
                <a:close/>
              </a:path>
            </a:pathLst>
          </a:custGeom>
          <a:solidFill>
            <a:srgbClr val="1F497D"/>
          </a:solidFill>
          <a:ln cap="flat">
            <a:noFill/>
            <a:prstDash val="solid"/>
          </a:ln>
        </p:spPr>
        <p:txBody>
          <a:bodyPr vert="horz" wrap="square" lIns="0" tIns="0" rIns="0" bIns="0"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0" cap="none" spc="0" normalizeH="0" baseline="0" noProof="0">
              <a:ln>
                <a:noFill/>
              </a:ln>
              <a:solidFill>
                <a:srgbClr val="1F497D"/>
              </a:solidFill>
              <a:effectLst/>
              <a:uLnTx/>
              <a:uFillTx/>
            </a:endParaRPr>
          </a:p>
        </p:txBody>
      </p:sp>
      <p:sp>
        <p:nvSpPr>
          <p:cNvPr id="71" name="object 19">
            <a:extLst>
              <a:ext uri="{FF2B5EF4-FFF2-40B4-BE49-F238E27FC236}">
                <a16:creationId xmlns:a16="http://schemas.microsoft.com/office/drawing/2014/main" id="{C8B3AC81-A95E-4E5B-AD11-A6219EDE2FF7}"/>
              </a:ext>
            </a:extLst>
          </p:cNvPr>
          <p:cNvSpPr/>
          <p:nvPr/>
        </p:nvSpPr>
        <p:spPr>
          <a:xfrm>
            <a:off x="5682499" y="5274519"/>
            <a:ext cx="108585" cy="134617"/>
          </a:xfrm>
          <a:custGeom>
            <a:avLst/>
            <a:gdLst>
              <a:gd name="f0" fmla="val w"/>
              <a:gd name="f1" fmla="val h"/>
              <a:gd name="f2" fmla="val 0"/>
              <a:gd name="f3" fmla="val 108585"/>
              <a:gd name="f4" fmla="val 134620"/>
              <a:gd name="f5" fmla="val 108203"/>
              <a:gd name="f6" fmla="val 54101"/>
              <a:gd name="f7" fmla="val 134112"/>
              <a:gd name="f8" fmla="*/ f0 1 108585"/>
              <a:gd name="f9" fmla="*/ f1 1 134620"/>
              <a:gd name="f10" fmla="val f2"/>
              <a:gd name="f11" fmla="val f3"/>
              <a:gd name="f12" fmla="val f4"/>
              <a:gd name="f13" fmla="+- f12 0 f10"/>
              <a:gd name="f14" fmla="+- f11 0 f10"/>
              <a:gd name="f15" fmla="*/ f14 1 108585"/>
              <a:gd name="f16" fmla="*/ f13 1 134620"/>
              <a:gd name="f17" fmla="*/ f10 1 f15"/>
              <a:gd name="f18" fmla="*/ f11 1 f15"/>
              <a:gd name="f19" fmla="*/ f10 1 f16"/>
              <a:gd name="f20" fmla="*/ f12 1 f16"/>
              <a:gd name="f21" fmla="*/ f17 f8 1"/>
              <a:gd name="f22" fmla="*/ f18 f8 1"/>
              <a:gd name="f23" fmla="*/ f20 f9 1"/>
              <a:gd name="f24" fmla="*/ f19 f9 1"/>
            </a:gdLst>
            <a:ahLst/>
            <a:cxnLst>
              <a:cxn ang="3cd4">
                <a:pos x="hc" y="t"/>
              </a:cxn>
              <a:cxn ang="0">
                <a:pos x="r" y="vc"/>
              </a:cxn>
              <a:cxn ang="cd4">
                <a:pos x="hc" y="b"/>
              </a:cxn>
              <a:cxn ang="cd2">
                <a:pos x="l" y="vc"/>
              </a:cxn>
            </a:cxnLst>
            <a:rect l="f21" t="f24" r="f22" b="f23"/>
            <a:pathLst>
              <a:path w="108585" h="134620">
                <a:moveTo>
                  <a:pt x="f5" y="f2"/>
                </a:moveTo>
                <a:lnTo>
                  <a:pt x="f2" y="f2"/>
                </a:lnTo>
                <a:lnTo>
                  <a:pt x="f6" y="f7"/>
                </a:lnTo>
                <a:lnTo>
                  <a:pt x="f5" y="f2"/>
                </a:lnTo>
                <a:close/>
              </a:path>
            </a:pathLst>
          </a:custGeom>
          <a:solidFill>
            <a:srgbClr val="1F497D"/>
          </a:solidFill>
          <a:ln cap="flat">
            <a:noFill/>
            <a:prstDash val="solid"/>
          </a:ln>
        </p:spPr>
        <p:txBody>
          <a:bodyPr vert="horz" wrap="square" lIns="0" tIns="0" rIns="0" bIns="0"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0" cap="none" spc="0" normalizeH="0" baseline="0" noProof="0">
              <a:ln>
                <a:noFill/>
              </a:ln>
              <a:solidFill>
                <a:srgbClr val="1F497D"/>
              </a:solidFill>
              <a:effectLst/>
              <a:uLnTx/>
              <a:uFillTx/>
            </a:endParaRPr>
          </a:p>
        </p:txBody>
      </p:sp>
      <p:sp>
        <p:nvSpPr>
          <p:cNvPr id="72" name="object 20">
            <a:extLst>
              <a:ext uri="{FF2B5EF4-FFF2-40B4-BE49-F238E27FC236}">
                <a16:creationId xmlns:a16="http://schemas.microsoft.com/office/drawing/2014/main" id="{7238C9AD-A790-4D9E-80F8-0450CB624E54}"/>
              </a:ext>
            </a:extLst>
          </p:cNvPr>
          <p:cNvSpPr txBox="1"/>
          <p:nvPr/>
        </p:nvSpPr>
        <p:spPr>
          <a:xfrm>
            <a:off x="5415540" y="5469560"/>
            <a:ext cx="643252" cy="293668"/>
          </a:xfrm>
          <a:prstGeom prst="rect">
            <a:avLst/>
          </a:prstGeom>
          <a:noFill/>
          <a:ln cap="flat">
            <a:noFill/>
          </a:ln>
        </p:spPr>
        <p:txBody>
          <a:bodyPr vert="horz" wrap="square" lIns="0" tIns="16514" rIns="0" bIns="0" anchor="t" anchorCtr="1" compatLnSpc="1">
            <a:spAutoFit/>
          </a:bodyPr>
          <a:lstStyle/>
          <a:p>
            <a:pPr marL="12701" algn="ctr">
              <a:spcBef>
                <a:spcPts val="130"/>
              </a:spcBef>
              <a:defRPr sz="1800" b="0" i="0" u="none" strike="noStrike" kern="0" cap="none" spc="0" baseline="0">
                <a:solidFill>
                  <a:srgbClr val="000000"/>
                </a:solidFill>
                <a:uFillTx/>
              </a:defRPr>
            </a:pPr>
            <a:r>
              <a:rPr lang="fr-FR" sz="900" i="1" spc="-10">
                <a:solidFill>
                  <a:srgbClr val="333333"/>
                </a:solidFill>
                <a:latin typeface="Tahoma"/>
                <a:cs typeface="Tahoma"/>
              </a:rPr>
              <a:t>+50 countries</a:t>
            </a:r>
            <a:endParaRPr lang="fr-FR" sz="900">
              <a:solidFill>
                <a:srgbClr val="000000"/>
              </a:solidFill>
              <a:latin typeface="Tahoma"/>
              <a:cs typeface="Tahoma"/>
            </a:endParaRPr>
          </a:p>
        </p:txBody>
      </p:sp>
      <p:sp>
        <p:nvSpPr>
          <p:cNvPr id="73" name="object 8">
            <a:extLst>
              <a:ext uri="{FF2B5EF4-FFF2-40B4-BE49-F238E27FC236}">
                <a16:creationId xmlns:a16="http://schemas.microsoft.com/office/drawing/2014/main" id="{FE80A939-37B6-4E00-B134-E81910D8968C}"/>
              </a:ext>
            </a:extLst>
          </p:cNvPr>
          <p:cNvSpPr txBox="1"/>
          <p:nvPr/>
        </p:nvSpPr>
        <p:spPr>
          <a:xfrm>
            <a:off x="381000" y="6858000"/>
            <a:ext cx="4394002" cy="3089943"/>
          </a:xfrm>
          <a:prstGeom prst="rect">
            <a:avLst/>
          </a:prstGeom>
          <a:noFill/>
          <a:ln cap="flat">
            <a:noFill/>
          </a:ln>
        </p:spPr>
        <p:txBody>
          <a:bodyPr vert="horz" wrap="square" lIns="0" tIns="12060" rIns="0" bIns="0" anchor="t" anchorCtr="0" compatLnSpc="1">
            <a:spAutoFit/>
          </a:bodyPr>
          <a:lstStyle/>
          <a:p>
            <a:pPr marR="5084" indent="-177795" algn="just">
              <a:spcBef>
                <a:spcPts val="95"/>
              </a:spcBef>
              <a:spcAft>
                <a:spcPts val="300"/>
              </a:spcAft>
              <a:buSzPct val="100000"/>
              <a:buFont typeface="Wingdings"/>
              <a:buChar char=""/>
              <a:tabLst>
                <a:tab pos="191137" algn="l"/>
              </a:tabLst>
              <a:defRPr sz="1800" b="0" i="0" u="none" strike="noStrike" kern="0" cap="none" spc="0" baseline="0">
                <a:solidFill>
                  <a:srgbClr val="000000"/>
                </a:solidFill>
                <a:uFillTx/>
              </a:defRPr>
            </a:pPr>
            <a:r>
              <a:rPr lang="en-US" sz="1000" b="1" spc="-5" dirty="0">
                <a:solidFill>
                  <a:srgbClr val="1F497D"/>
                </a:solidFill>
                <a:latin typeface="Tahoma"/>
                <a:ea typeface="Tahoma"/>
                <a:cs typeface="Tahoma"/>
              </a:rPr>
              <a:t>Open API</a:t>
            </a:r>
            <a:r>
              <a:rPr lang="en-US" sz="1000" spc="-5" dirty="0">
                <a:solidFill>
                  <a:srgbClr val="5F5F5F"/>
                </a:solidFill>
                <a:latin typeface="Tahoma"/>
                <a:ea typeface="Tahoma"/>
                <a:cs typeface="Tahoma"/>
              </a:rPr>
              <a:t> (Application Programming Interface) is changing the landscape of banking sector around the world by accelerating the rise of </a:t>
            </a:r>
            <a:r>
              <a:rPr lang="en-US" sz="1000" b="1" spc="-5" dirty="0">
                <a:solidFill>
                  <a:srgbClr val="1F497D"/>
                </a:solidFill>
                <a:latin typeface="Tahoma"/>
                <a:ea typeface="Tahoma"/>
                <a:cs typeface="Tahoma"/>
              </a:rPr>
              <a:t>virtual banks</a:t>
            </a:r>
            <a:r>
              <a:rPr lang="en-US" sz="1000" spc="-5" dirty="0">
                <a:solidFill>
                  <a:srgbClr val="5F5F5F"/>
                </a:solidFill>
                <a:latin typeface="Tahoma"/>
                <a:ea typeface="Tahoma"/>
                <a:cs typeface="Tahoma"/>
              </a:rPr>
              <a:t> and </a:t>
            </a:r>
            <a:r>
              <a:rPr lang="en-US" sz="1000" b="1" spc="-5" dirty="0" err="1">
                <a:solidFill>
                  <a:srgbClr val="1F497D"/>
                </a:solidFill>
                <a:latin typeface="Tahoma"/>
                <a:ea typeface="Tahoma"/>
                <a:cs typeface="Tahoma"/>
              </a:rPr>
              <a:t>neobanks</a:t>
            </a:r>
            <a:endParaRPr lang="en-US" sz="1000" b="1" spc="-5" dirty="0">
              <a:solidFill>
                <a:srgbClr val="1F497D"/>
              </a:solidFill>
              <a:latin typeface="Tahoma"/>
              <a:ea typeface="Tahoma"/>
              <a:cs typeface="Tahoma"/>
            </a:endParaRPr>
          </a:p>
          <a:p>
            <a:pPr marL="647696" marR="5084" lvl="1" indent="-177795" algn="just">
              <a:spcBef>
                <a:spcPts val="95"/>
              </a:spcBef>
              <a:spcAft>
                <a:spcPts val="300"/>
              </a:spcAft>
              <a:buSzPct val="100000"/>
              <a:buFont typeface="Wingdings"/>
              <a:buChar char="Ø"/>
              <a:tabLst>
                <a:tab pos="191127" algn="l"/>
              </a:tabLst>
              <a:defRPr sz="1800" b="0" i="0" u="none" strike="noStrike" kern="0" cap="none" spc="0" baseline="0">
                <a:solidFill>
                  <a:srgbClr val="000000"/>
                </a:solidFill>
                <a:uFillTx/>
              </a:defRPr>
            </a:pPr>
            <a:r>
              <a:rPr lang="en-US" sz="1000" spc="-5" dirty="0">
                <a:solidFill>
                  <a:srgbClr val="595959"/>
                </a:solidFill>
                <a:latin typeface="Tahoma"/>
                <a:ea typeface="Tahoma"/>
                <a:cs typeface="Tahoma"/>
              </a:rPr>
              <a:t>HKMA Open API expects to complete by </a:t>
            </a:r>
            <a:r>
              <a:rPr lang="en-US" sz="1000" b="1" spc="-5" dirty="0">
                <a:solidFill>
                  <a:srgbClr val="1F497D"/>
                </a:solidFill>
                <a:latin typeface="Tahoma"/>
                <a:ea typeface="Tahoma"/>
                <a:cs typeface="Tahoma"/>
              </a:rPr>
              <a:t>mid-2019</a:t>
            </a:r>
            <a:r>
              <a:rPr lang="en-US" sz="1000" spc="-5" dirty="0">
                <a:solidFill>
                  <a:srgbClr val="000000"/>
                </a:solidFill>
                <a:latin typeface="Tahoma"/>
                <a:ea typeface="Tahoma"/>
                <a:cs typeface="Tahoma"/>
              </a:rPr>
              <a:t>;</a:t>
            </a:r>
            <a:r>
              <a:rPr lang="en-US" sz="1000" spc="-5" dirty="0">
                <a:solidFill>
                  <a:srgbClr val="595959"/>
                </a:solidFill>
                <a:latin typeface="Tahoma"/>
                <a:ea typeface="Tahoma"/>
                <a:cs typeface="Tahoma"/>
              </a:rPr>
              <a:t> HKMA has already </a:t>
            </a:r>
            <a:r>
              <a:rPr lang="en-US" sz="1000" b="1" spc="-5" dirty="0">
                <a:solidFill>
                  <a:srgbClr val="1F497D"/>
                </a:solidFill>
                <a:latin typeface="Tahoma"/>
                <a:ea typeface="Tahoma"/>
                <a:cs typeface="Tahoma"/>
              </a:rPr>
              <a:t>received 29 applications</a:t>
            </a:r>
            <a:r>
              <a:rPr lang="en-US" sz="1000" spc="-5" dirty="0">
                <a:solidFill>
                  <a:srgbClr val="000000"/>
                </a:solidFill>
                <a:latin typeface="Tahoma"/>
                <a:ea typeface="Tahoma"/>
                <a:cs typeface="Tahoma"/>
              </a:rPr>
              <a:t> </a:t>
            </a:r>
            <a:r>
              <a:rPr lang="en-US" sz="1000" spc="-5" dirty="0">
                <a:solidFill>
                  <a:srgbClr val="595959"/>
                </a:solidFill>
                <a:latin typeface="Tahoma"/>
                <a:ea typeface="Tahoma"/>
                <a:cs typeface="Tahoma"/>
              </a:rPr>
              <a:t>for </a:t>
            </a:r>
            <a:r>
              <a:rPr lang="en-US" sz="1000" b="1" spc="-5" dirty="0">
                <a:solidFill>
                  <a:srgbClr val="1F497D"/>
                </a:solidFill>
                <a:latin typeface="Tahoma"/>
                <a:ea typeface="Tahoma"/>
                <a:cs typeface="Tahoma"/>
              </a:rPr>
              <a:t>virtual banking licenses</a:t>
            </a:r>
            <a:r>
              <a:rPr lang="en-US" sz="1000" spc="-5" dirty="0">
                <a:solidFill>
                  <a:srgbClr val="000000"/>
                </a:solidFill>
                <a:latin typeface="Tahoma"/>
                <a:ea typeface="Tahoma"/>
                <a:cs typeface="Tahoma"/>
              </a:rPr>
              <a:t>, </a:t>
            </a:r>
            <a:r>
              <a:rPr lang="en-US" sz="1000" spc="-5" dirty="0">
                <a:solidFill>
                  <a:srgbClr val="595959"/>
                </a:solidFill>
                <a:latin typeface="Tahoma"/>
                <a:ea typeface="Tahoma"/>
                <a:cs typeface="Tahoma"/>
              </a:rPr>
              <a:t>including several technology and mobile wallet companies.</a:t>
            </a:r>
            <a:endParaRPr lang="en-US" sz="1000" b="1" spc="-5" dirty="0">
              <a:solidFill>
                <a:srgbClr val="595959"/>
              </a:solidFill>
              <a:latin typeface="Tahoma"/>
              <a:ea typeface="Tahoma"/>
              <a:cs typeface="Tahoma"/>
            </a:endParaRPr>
          </a:p>
          <a:p>
            <a:pPr marR="5084" indent="-177795" algn="just">
              <a:spcBef>
                <a:spcPts val="95"/>
              </a:spcBef>
              <a:spcAft>
                <a:spcPts val="300"/>
              </a:spcAft>
              <a:buSzPct val="100000"/>
              <a:buFont typeface="Wingdings"/>
              <a:buChar char=""/>
              <a:tabLst>
                <a:tab pos="191137" algn="l"/>
              </a:tabLst>
              <a:defRPr sz="1800" b="0" i="0" u="none" strike="noStrike" kern="0" cap="none" spc="0" baseline="0">
                <a:solidFill>
                  <a:srgbClr val="000000"/>
                </a:solidFill>
                <a:uFillTx/>
              </a:defRPr>
            </a:pPr>
            <a:r>
              <a:rPr lang="en-US" sz="1000" b="1" spc="-5" dirty="0">
                <a:solidFill>
                  <a:srgbClr val="1F497D"/>
                </a:solidFill>
                <a:latin typeface="Tahoma"/>
                <a:ea typeface="Tahoma"/>
                <a:cs typeface="Tahoma"/>
              </a:rPr>
              <a:t>Payment/ Mobile Wallets </a:t>
            </a:r>
            <a:r>
              <a:rPr lang="en-US" sz="1000" spc="-5" dirty="0">
                <a:solidFill>
                  <a:srgbClr val="5F5F5F"/>
                </a:solidFill>
                <a:latin typeface="Tahoma"/>
                <a:ea typeface="Tahoma"/>
                <a:cs typeface="Tahoma"/>
              </a:rPr>
              <a:t>development in HK &amp; Asia</a:t>
            </a:r>
            <a:endParaRPr lang="en-US" sz="1000" spc="-5" dirty="0">
              <a:solidFill>
                <a:srgbClr val="595959"/>
              </a:solidFill>
              <a:latin typeface="Tahoma"/>
              <a:ea typeface="Tahoma"/>
              <a:cs typeface="Tahoma"/>
            </a:endParaRPr>
          </a:p>
          <a:p>
            <a:pPr marL="647696" marR="5084" lvl="1" indent="-177795" algn="just">
              <a:spcBef>
                <a:spcPts val="95"/>
              </a:spcBef>
              <a:spcAft>
                <a:spcPts val="300"/>
              </a:spcAft>
              <a:buSzPct val="100000"/>
              <a:buFont typeface="Wingdings"/>
              <a:buChar char="Ø"/>
              <a:tabLst>
                <a:tab pos="191127" algn="l"/>
              </a:tabLst>
              <a:defRPr sz="1800" b="0" i="0" u="none" strike="noStrike" kern="0" cap="none" spc="0" baseline="0">
                <a:solidFill>
                  <a:srgbClr val="000000"/>
                </a:solidFill>
                <a:uFillTx/>
              </a:defRPr>
            </a:pPr>
            <a:r>
              <a:rPr lang="en-US" sz="1000" b="1" spc="-5" dirty="0" err="1">
                <a:solidFill>
                  <a:srgbClr val="1F497D"/>
                </a:solidFill>
                <a:latin typeface="Tahoma"/>
                <a:ea typeface="Tahoma"/>
                <a:cs typeface="Tahoma"/>
              </a:rPr>
              <a:t>Mynt</a:t>
            </a:r>
            <a:r>
              <a:rPr lang="en-US" sz="1000" b="1" spc="-5" dirty="0">
                <a:solidFill>
                  <a:srgbClr val="1F497D"/>
                </a:solidFill>
                <a:latin typeface="Tahoma"/>
                <a:ea typeface="Tahoma"/>
                <a:cs typeface="Tahoma"/>
              </a:rPr>
              <a:t> payment </a:t>
            </a:r>
            <a:r>
              <a:rPr lang="en-US" sz="1000" spc="-5" dirty="0">
                <a:solidFill>
                  <a:srgbClr val="595959"/>
                </a:solidFill>
                <a:latin typeface="Tahoma"/>
                <a:ea typeface="Tahoma"/>
                <a:cs typeface="Tahoma"/>
              </a:rPr>
              <a:t>has collaborated with </a:t>
            </a:r>
            <a:r>
              <a:rPr lang="en-US" sz="1000" b="1" spc="-5" dirty="0">
                <a:solidFill>
                  <a:srgbClr val="1F497D"/>
                </a:solidFill>
                <a:latin typeface="Tahoma"/>
                <a:ea typeface="Tahoma"/>
                <a:cs typeface="Tahoma"/>
              </a:rPr>
              <a:t>Ant Financial</a:t>
            </a:r>
            <a:r>
              <a:rPr lang="en-US" sz="1000" spc="-5" dirty="0">
                <a:solidFill>
                  <a:srgbClr val="595959"/>
                </a:solidFill>
                <a:latin typeface="Tahoma"/>
                <a:ea typeface="Tahoma"/>
                <a:cs typeface="Tahoma"/>
              </a:rPr>
              <a:t> to implement </a:t>
            </a:r>
            <a:r>
              <a:rPr lang="en-US" sz="1000" b="1" spc="-5" dirty="0" err="1">
                <a:solidFill>
                  <a:srgbClr val="1F497D"/>
                </a:solidFill>
                <a:latin typeface="Tahoma"/>
                <a:ea typeface="Tahoma"/>
                <a:cs typeface="Tahoma"/>
              </a:rPr>
              <a:t>eWallet</a:t>
            </a:r>
            <a:r>
              <a:rPr lang="en-US" sz="1000" b="1" spc="-5" dirty="0">
                <a:solidFill>
                  <a:srgbClr val="1F497D"/>
                </a:solidFill>
                <a:latin typeface="Tahoma"/>
                <a:ea typeface="Tahoma"/>
                <a:cs typeface="Tahoma"/>
              </a:rPr>
              <a:t> remittance on blockchain</a:t>
            </a:r>
            <a:r>
              <a:rPr lang="en-US" sz="1000" b="1" spc="-5" dirty="0">
                <a:solidFill>
                  <a:srgbClr val="595959"/>
                </a:solidFill>
                <a:latin typeface="Tahoma"/>
                <a:ea typeface="Tahoma"/>
                <a:cs typeface="Tahoma"/>
              </a:rPr>
              <a:t> - </a:t>
            </a:r>
            <a:r>
              <a:rPr lang="en-US" sz="1000" spc="-5" dirty="0">
                <a:solidFill>
                  <a:srgbClr val="595959"/>
                </a:solidFill>
                <a:latin typeface="Tahoma"/>
                <a:ea typeface="Tahoma"/>
                <a:cs typeface="Tahoma"/>
              </a:rPr>
              <a:t>zero transaction fees can be offered to customer for instant transfer</a:t>
            </a:r>
          </a:p>
          <a:p>
            <a:pPr marR="5084" indent="-177795" algn="just">
              <a:spcBef>
                <a:spcPts val="95"/>
              </a:spcBef>
              <a:spcAft>
                <a:spcPts val="300"/>
              </a:spcAft>
              <a:buSzPct val="100000"/>
              <a:buFont typeface="Wingdings"/>
              <a:buChar char=""/>
              <a:tabLst>
                <a:tab pos="191137" algn="l"/>
              </a:tabLst>
              <a:defRPr sz="1800" b="0" i="0" u="none" strike="noStrike" kern="0" cap="none" spc="0" baseline="0">
                <a:solidFill>
                  <a:srgbClr val="000000"/>
                </a:solidFill>
                <a:uFillTx/>
              </a:defRPr>
            </a:pPr>
            <a:r>
              <a:rPr lang="en-US" sz="1000" b="1" spc="-5" dirty="0">
                <a:solidFill>
                  <a:srgbClr val="1F497D"/>
                </a:solidFill>
                <a:latin typeface="Tahoma"/>
                <a:ea typeface="Tahoma"/>
                <a:cs typeface="Tahoma"/>
              </a:rPr>
              <a:t>SFC Regulation of Crypto Exchanges and Funds</a:t>
            </a:r>
            <a:r>
              <a:rPr lang="en-US" sz="1000" spc="-5" dirty="0">
                <a:solidFill>
                  <a:srgbClr val="5F5F5F"/>
                </a:solidFill>
                <a:latin typeface="Tahoma"/>
                <a:ea typeface="Tahoma"/>
                <a:cs typeface="Tahoma"/>
              </a:rPr>
              <a:t>:</a:t>
            </a:r>
          </a:p>
          <a:p>
            <a:pPr marL="647696" marR="5084" lvl="1" indent="-177795" algn="just">
              <a:spcBef>
                <a:spcPts val="95"/>
              </a:spcBef>
              <a:spcAft>
                <a:spcPts val="300"/>
              </a:spcAft>
              <a:buSzPct val="100000"/>
              <a:buFont typeface="Wingdings"/>
              <a:buChar char="Ø"/>
              <a:tabLst>
                <a:tab pos="191127" algn="l"/>
              </a:tabLst>
              <a:defRPr sz="1800" b="0" i="0" u="none" strike="noStrike" kern="0" cap="none" spc="0" baseline="0">
                <a:solidFill>
                  <a:srgbClr val="000000"/>
                </a:solidFill>
                <a:uFillTx/>
              </a:defRPr>
            </a:pPr>
            <a:r>
              <a:rPr lang="en-US" sz="1000" spc="-5" dirty="0">
                <a:solidFill>
                  <a:schemeClr val="tx2"/>
                </a:solidFill>
                <a:latin typeface="Tahoma"/>
                <a:ea typeface="Tahoma"/>
                <a:cs typeface="Tahoma"/>
              </a:rPr>
              <a:t>A major announcement! </a:t>
            </a:r>
            <a:r>
              <a:rPr lang="en-US" sz="1000" b="1" spc="-5" dirty="0">
                <a:solidFill>
                  <a:schemeClr val="tx2"/>
                </a:solidFill>
                <a:latin typeface="Tahoma"/>
                <a:ea typeface="Tahoma"/>
                <a:cs typeface="Tahoma"/>
              </a:rPr>
              <a:t>Ashley Alder </a:t>
            </a:r>
            <a:r>
              <a:rPr lang="en-US" sz="1000" spc="-5" dirty="0">
                <a:solidFill>
                  <a:srgbClr val="5F5F5F"/>
                </a:solidFill>
                <a:latin typeface="Tahoma"/>
                <a:ea typeface="Tahoma"/>
                <a:cs typeface="Tahoma"/>
              </a:rPr>
              <a:t>chief of HK Securities and Futures Commission announced </a:t>
            </a:r>
            <a:r>
              <a:rPr lang="en-GB" sz="1000" spc="-5" dirty="0">
                <a:solidFill>
                  <a:srgbClr val="5F5F5F"/>
                </a:solidFill>
                <a:latin typeface="Tahoma"/>
                <a:ea typeface="Tahoma"/>
                <a:cs typeface="Tahoma"/>
              </a:rPr>
              <a:t>a series of steps that would culminate in a formal regulatory environment</a:t>
            </a:r>
          </a:p>
          <a:p>
            <a:pPr marL="647696" marR="5084" lvl="1" indent="-177795" algn="just">
              <a:spcBef>
                <a:spcPts val="95"/>
              </a:spcBef>
              <a:spcAft>
                <a:spcPts val="300"/>
              </a:spcAft>
              <a:buSzPct val="100000"/>
              <a:buFont typeface="Wingdings"/>
              <a:buChar char="Ø"/>
              <a:tabLst>
                <a:tab pos="191127" algn="l"/>
              </a:tabLst>
              <a:defRPr sz="1800" b="0" i="0" u="none" strike="noStrike" kern="0" cap="none" spc="0" baseline="0">
                <a:solidFill>
                  <a:srgbClr val="000000"/>
                </a:solidFill>
                <a:uFillTx/>
              </a:defRPr>
            </a:pPr>
            <a:r>
              <a:rPr lang="en-GB" sz="1000" spc="-5" dirty="0">
                <a:solidFill>
                  <a:srgbClr val="5F5F5F"/>
                </a:solidFill>
                <a:latin typeface="Tahoma"/>
                <a:ea typeface="Tahoma"/>
                <a:cs typeface="Tahoma"/>
              </a:rPr>
              <a:t>See statement here: </a:t>
            </a:r>
            <a:r>
              <a:rPr lang="en-GB" sz="1000" i="1" spc="-5" dirty="0">
                <a:solidFill>
                  <a:schemeClr val="tx2">
                    <a:lumMod val="60000"/>
                    <a:lumOff val="40000"/>
                  </a:schemeClr>
                </a:solidFill>
                <a:latin typeface="Tahoma"/>
                <a:ea typeface="Tahoma"/>
                <a:cs typeface="Tahoma"/>
                <a:hlinkClick r:id="rId8">
                  <a:extLst>
                    <a:ext uri="{A12FA001-AC4F-418D-AE19-62706E023703}">
                      <ahyp:hlinkClr xmlns:ahyp="http://schemas.microsoft.com/office/drawing/2018/hyperlinkcolor" val="tx"/>
                    </a:ext>
                  </a:extLst>
                </a:hlinkClick>
              </a:rPr>
              <a:t>https://www.sfc.hk/web/EN/news-and-announcements</a:t>
            </a:r>
            <a:r>
              <a:rPr lang="en-GB" sz="1000" i="1" spc="-5" dirty="0">
                <a:solidFill>
                  <a:schemeClr val="bg1"/>
                </a:solidFill>
                <a:latin typeface="Tahoma"/>
                <a:ea typeface="Tahoma"/>
                <a:cs typeface="Tahoma"/>
                <a:hlinkClick r:id="rId8">
                  <a:extLst>
                    <a:ext uri="{A12FA001-AC4F-418D-AE19-62706E023703}">
                      <ahyp:hlinkClr xmlns:ahyp="http://schemas.microsoft.com/office/drawing/2018/hyperlinkcolor" val="tx"/>
                    </a:ext>
                  </a:extLst>
                </a:hlinkClick>
              </a:rPr>
              <a:t>/policy-statements-and-announcements/reg-framework-virtual-asset-portfolios-managers-fund-distributors-trading-platform-operators.html</a:t>
            </a:r>
            <a:endParaRPr lang="en-GB" sz="1000" i="1" spc="-5" dirty="0">
              <a:solidFill>
                <a:schemeClr val="bg1"/>
              </a:solidFill>
              <a:latin typeface="Tahoma"/>
              <a:ea typeface="Tahoma"/>
              <a:cs typeface="Tahoma"/>
            </a:endParaRPr>
          </a:p>
        </p:txBody>
      </p:sp>
      <p:sp>
        <p:nvSpPr>
          <p:cNvPr id="36" name="object 26">
            <a:extLst>
              <a:ext uri="{FF2B5EF4-FFF2-40B4-BE49-F238E27FC236}">
                <a16:creationId xmlns:a16="http://schemas.microsoft.com/office/drawing/2014/main" id="{E1D016E4-3B7F-4F7C-B067-2850397D60A8}"/>
              </a:ext>
            </a:extLst>
          </p:cNvPr>
          <p:cNvSpPr/>
          <p:nvPr/>
        </p:nvSpPr>
        <p:spPr>
          <a:xfrm>
            <a:off x="2743201" y="6682436"/>
            <a:ext cx="4023246" cy="99363"/>
          </a:xfrm>
          <a:custGeom>
            <a:avLst/>
            <a:gdLst>
              <a:gd name="f0" fmla="val w"/>
              <a:gd name="f1" fmla="val h"/>
              <a:gd name="f2" fmla="val 0"/>
              <a:gd name="f3" fmla="val 3204210"/>
              <a:gd name="f4" fmla="val 3203956"/>
              <a:gd name="f5" fmla="*/ f0 1 3204210"/>
              <a:gd name="f6" fmla="*/ f1 1 0"/>
              <a:gd name="f7" fmla="val f2"/>
              <a:gd name="f8" fmla="val f3"/>
              <a:gd name="f9" fmla="+- f7 0 f7"/>
              <a:gd name="f10" fmla="+- f8 0 f7"/>
              <a:gd name="f11" fmla="*/ f10 1 3204210"/>
              <a:gd name="f12" fmla="*/ f9 1 0"/>
              <a:gd name="f13" fmla="*/ 0 1 f11"/>
              <a:gd name="f14" fmla="*/ 3204210 1 f11"/>
              <a:gd name="f15" fmla="*/ 0 1 f12"/>
              <a:gd name="f16" fmla="*/ 1 1 f12"/>
              <a:gd name="f17" fmla="*/ f13 f5 1"/>
              <a:gd name="f18" fmla="*/ f14 f5 1"/>
              <a:gd name="f19" fmla="*/ f16 f6 1"/>
              <a:gd name="f20" fmla="*/ f15 f6 1"/>
            </a:gdLst>
            <a:ahLst/>
            <a:cxnLst>
              <a:cxn ang="3cd4">
                <a:pos x="hc" y="t"/>
              </a:cxn>
              <a:cxn ang="0">
                <a:pos x="r" y="vc"/>
              </a:cxn>
              <a:cxn ang="cd4">
                <a:pos x="hc" y="b"/>
              </a:cxn>
              <a:cxn ang="cd2">
                <a:pos x="l" y="vc"/>
              </a:cxn>
            </a:cxnLst>
            <a:rect l="f17" t="f20" r="f18" b="f19"/>
            <a:pathLst>
              <a:path w="3204210">
                <a:moveTo>
                  <a:pt x="f2" y="f2"/>
                </a:moveTo>
                <a:lnTo>
                  <a:pt x="f4" y="f2"/>
                </a:lnTo>
              </a:path>
            </a:pathLst>
          </a:custGeom>
          <a:noFill/>
          <a:ln w="9144" cap="flat">
            <a:solidFill>
              <a:srgbClr val="333333"/>
            </a:solidFill>
            <a:prstDash val="solid"/>
          </a:ln>
        </p:spPr>
        <p:txBody>
          <a:bodyPr vert="horz" wrap="square" lIns="0" tIns="0" rIns="0" bIns="0"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0" cap="none" spc="0" normalizeH="0" baseline="0" noProof="0">
              <a:ln>
                <a:noFill/>
              </a:ln>
              <a:solidFill>
                <a:srgbClr val="000000"/>
              </a:solidFill>
              <a:effectLst/>
              <a:uLnTx/>
              <a:uFillTx/>
            </a:endParaRPr>
          </a:p>
        </p:txBody>
      </p:sp>
      <p:sp>
        <p:nvSpPr>
          <p:cNvPr id="40" name="object 27">
            <a:extLst>
              <a:ext uri="{FF2B5EF4-FFF2-40B4-BE49-F238E27FC236}">
                <a16:creationId xmlns:a16="http://schemas.microsoft.com/office/drawing/2014/main" id="{6720B4C8-79B8-4379-987D-53753FFC9A49}"/>
              </a:ext>
            </a:extLst>
          </p:cNvPr>
          <p:cNvSpPr txBox="1"/>
          <p:nvPr/>
        </p:nvSpPr>
        <p:spPr>
          <a:xfrm>
            <a:off x="342772" y="6606943"/>
            <a:ext cx="2781428" cy="166066"/>
          </a:xfrm>
          <a:prstGeom prst="rect">
            <a:avLst/>
          </a:prstGeom>
          <a:noFill/>
          <a:ln cap="flat">
            <a:noFill/>
          </a:ln>
        </p:spPr>
        <p:txBody>
          <a:bodyPr vert="horz" wrap="square" lIns="0" tIns="12060" rIns="0" bIns="0" anchor="t" anchorCtr="0" compatLnSpc="1">
            <a:spAutoFit/>
          </a:bodyPr>
          <a:lstStyle/>
          <a:p>
            <a:pPr marL="12701">
              <a:spcBef>
                <a:spcPts val="95"/>
              </a:spcBef>
              <a:defRPr sz="1800" b="0" i="0" u="none" strike="noStrike" kern="0" cap="none" spc="0" baseline="0">
                <a:solidFill>
                  <a:srgbClr val="000000"/>
                </a:solidFill>
                <a:uFillTx/>
              </a:defRPr>
            </a:pPr>
            <a:r>
              <a:rPr lang="fr-FR" sz="1000" b="1" spc="-10" dirty="0">
                <a:solidFill>
                  <a:srgbClr val="000000"/>
                </a:solidFill>
                <a:latin typeface="Tahoma"/>
                <a:cs typeface="Tahoma"/>
              </a:rPr>
              <a:t>K</a:t>
            </a:r>
            <a:r>
              <a:rPr lang="en-GB" sz="1000" b="1" spc="-10" dirty="0">
                <a:solidFill>
                  <a:srgbClr val="000000"/>
                </a:solidFill>
                <a:latin typeface="Tahoma"/>
                <a:cs typeface="Tahoma"/>
              </a:rPr>
              <a:t>EY TOPICS AND ANNOUNCEMENTS</a:t>
            </a:r>
            <a:endParaRPr lang="en-GB" sz="1000" dirty="0">
              <a:solidFill>
                <a:srgbClr val="000000"/>
              </a:solidFill>
              <a:latin typeface="Tahoma"/>
              <a:cs typeface="Tahoma"/>
            </a:endParaRPr>
          </a:p>
        </p:txBody>
      </p:sp>
      <p:pic>
        <p:nvPicPr>
          <p:cNvPr id="2" name="Image 1">
            <a:extLst>
              <a:ext uri="{FF2B5EF4-FFF2-40B4-BE49-F238E27FC236}">
                <a16:creationId xmlns:a16="http://schemas.microsoft.com/office/drawing/2014/main" id="{F55A0FE6-00BB-4716-B08A-E03C1C4322D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27261" y="8759892"/>
            <a:ext cx="1738502" cy="622240"/>
          </a:xfrm>
          <a:prstGeom prst="rect">
            <a:avLst/>
          </a:prstGeom>
        </p:spPr>
      </p:pic>
      <p:pic>
        <p:nvPicPr>
          <p:cNvPr id="4" name="Image 3">
            <a:extLst>
              <a:ext uri="{FF2B5EF4-FFF2-40B4-BE49-F238E27FC236}">
                <a16:creationId xmlns:a16="http://schemas.microsoft.com/office/drawing/2014/main" id="{60C6B3E4-801C-4DA2-9E10-AC4D449CDFB4}"/>
              </a:ext>
            </a:extLst>
          </p:cNvPr>
          <p:cNvPicPr>
            <a:picLocks noChangeAspect="1"/>
          </p:cNvPicPr>
          <p:nvPr/>
        </p:nvPicPr>
        <p:blipFill>
          <a:blip r:embed="rId10"/>
          <a:stretch>
            <a:fillRect/>
          </a:stretch>
        </p:blipFill>
        <p:spPr>
          <a:xfrm>
            <a:off x="5262784" y="6795983"/>
            <a:ext cx="1035798" cy="1035798"/>
          </a:xfrm>
          <a:prstGeom prst="rect">
            <a:avLst/>
          </a:prstGeom>
        </p:spPr>
      </p:pic>
      <p:pic>
        <p:nvPicPr>
          <p:cNvPr id="7" name="Image 6">
            <a:extLst>
              <a:ext uri="{FF2B5EF4-FFF2-40B4-BE49-F238E27FC236}">
                <a16:creationId xmlns:a16="http://schemas.microsoft.com/office/drawing/2014/main" id="{E0AA4138-4C1A-496B-A41A-2AB5C223F67E}"/>
              </a:ext>
            </a:extLst>
          </p:cNvPr>
          <p:cNvPicPr>
            <a:picLocks noChangeAspect="1"/>
          </p:cNvPicPr>
          <p:nvPr/>
        </p:nvPicPr>
        <p:blipFill>
          <a:blip r:embed="rId11"/>
          <a:stretch>
            <a:fillRect/>
          </a:stretch>
        </p:blipFill>
        <p:spPr>
          <a:xfrm>
            <a:off x="5115088" y="7990448"/>
            <a:ext cx="1438112" cy="666761"/>
          </a:xfrm>
          <a:prstGeom prst="rect">
            <a:avLst/>
          </a:prstGeom>
        </p:spPr>
      </p:pic>
    </p:spTree>
    <p:extLst>
      <p:ext uri="{BB962C8B-B14F-4D97-AF65-F5344CB8AC3E}">
        <p14:creationId xmlns:p14="http://schemas.microsoft.com/office/powerpoint/2010/main" val="3431931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6E1C4C2-91A3-4821-A698-350D7B36304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01633" y="8047411"/>
            <a:ext cx="895711" cy="447856"/>
          </a:xfrm>
          <a:prstGeom prst="rect">
            <a:avLst/>
          </a:prstGeom>
        </p:spPr>
      </p:pic>
      <p:sp>
        <p:nvSpPr>
          <p:cNvPr id="18" name="object 3">
            <a:extLst>
              <a:ext uri="{FF2B5EF4-FFF2-40B4-BE49-F238E27FC236}">
                <a16:creationId xmlns:a16="http://schemas.microsoft.com/office/drawing/2014/main" id="{2003D118-5F24-4570-94FF-BEFF38C7B694}"/>
              </a:ext>
            </a:extLst>
          </p:cNvPr>
          <p:cNvSpPr txBox="1"/>
          <p:nvPr/>
        </p:nvSpPr>
        <p:spPr>
          <a:xfrm>
            <a:off x="6629400" y="9638726"/>
            <a:ext cx="466554" cy="151324"/>
          </a:xfrm>
          <a:prstGeom prst="rect">
            <a:avLst/>
          </a:prstGeom>
          <a:noFill/>
          <a:ln cap="flat">
            <a:noFill/>
          </a:ln>
        </p:spPr>
        <p:txBody>
          <a:bodyPr vert="horz" wrap="square" lIns="0" tIns="12701" rIns="0" bIns="0" anchor="t" anchorCtr="0" compatLnSpc="1">
            <a:spAutoFit/>
          </a:bodyPr>
          <a:lstStyle/>
          <a:p>
            <a:pPr marL="12701">
              <a:spcBef>
                <a:spcPts val="100"/>
              </a:spcBef>
              <a:defRPr sz="1800" b="0" i="0" u="none" strike="noStrike" kern="0" cap="none" spc="0" baseline="0">
                <a:solidFill>
                  <a:srgbClr val="000000"/>
                </a:solidFill>
                <a:uFillTx/>
              </a:defRPr>
            </a:pPr>
            <a:r>
              <a:rPr lang="fr-FR" sz="900" dirty="0">
                <a:solidFill>
                  <a:srgbClr val="333333"/>
                </a:solidFill>
                <a:latin typeface="Tahoma"/>
                <a:cs typeface="Tahoma"/>
              </a:rPr>
              <a:t>5</a:t>
            </a:r>
            <a:endParaRPr lang="fr-FR" sz="900" dirty="0">
              <a:solidFill>
                <a:srgbClr val="000000"/>
              </a:solidFill>
              <a:latin typeface="Tahoma"/>
              <a:cs typeface="Tahoma"/>
            </a:endParaRPr>
          </a:p>
        </p:txBody>
      </p:sp>
      <p:pic>
        <p:nvPicPr>
          <p:cNvPr id="23" name="Image 12">
            <a:extLst>
              <a:ext uri="{FF2B5EF4-FFF2-40B4-BE49-F238E27FC236}">
                <a16:creationId xmlns:a16="http://schemas.microsoft.com/office/drawing/2014/main" id="{30D70C5F-9A66-4243-9E51-17D6E74B8AF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86648" y="9601200"/>
            <a:ext cx="466554" cy="247354"/>
          </a:xfrm>
          <a:prstGeom prst="rect">
            <a:avLst/>
          </a:prstGeom>
          <a:noFill/>
          <a:ln cap="flat">
            <a:noFill/>
          </a:ln>
        </p:spPr>
      </p:pic>
      <p:sp>
        <p:nvSpPr>
          <p:cNvPr id="47" name="object 9">
            <a:extLst>
              <a:ext uri="{FF2B5EF4-FFF2-40B4-BE49-F238E27FC236}">
                <a16:creationId xmlns:a16="http://schemas.microsoft.com/office/drawing/2014/main" id="{BCFF9C66-C5A0-4E5C-93E8-46908A7565A5}"/>
              </a:ext>
            </a:extLst>
          </p:cNvPr>
          <p:cNvSpPr txBox="1"/>
          <p:nvPr/>
        </p:nvSpPr>
        <p:spPr>
          <a:xfrm>
            <a:off x="318623" y="6454622"/>
            <a:ext cx="6357443" cy="289823"/>
          </a:xfrm>
          <a:prstGeom prst="rect">
            <a:avLst/>
          </a:prstGeom>
        </p:spPr>
        <p:txBody>
          <a:bodyPr vert="horz" wrap="square" lIns="0" tIns="12700" rIns="0" bIns="0" rtlCol="0">
            <a:spAutoFit/>
          </a:bodyPr>
          <a:lstStyle/>
          <a:p>
            <a:pPr marL="12700">
              <a:spcBef>
                <a:spcPts val="100"/>
              </a:spcBef>
              <a:defRPr/>
            </a:pPr>
            <a:r>
              <a:rPr lang="en-US" b="1" spc="-5" dirty="0">
                <a:solidFill>
                  <a:srgbClr val="1F497D"/>
                </a:solidFill>
                <a:latin typeface="Tahoma"/>
                <a:cs typeface="Tahoma"/>
              </a:rPr>
              <a:t>FinTech club members events participation</a:t>
            </a:r>
          </a:p>
        </p:txBody>
      </p:sp>
      <p:sp>
        <p:nvSpPr>
          <p:cNvPr id="52" name="object 59">
            <a:extLst>
              <a:ext uri="{FF2B5EF4-FFF2-40B4-BE49-F238E27FC236}">
                <a16:creationId xmlns:a16="http://schemas.microsoft.com/office/drawing/2014/main" id="{56962468-74BE-4091-9427-1CA0700FB7D7}"/>
              </a:ext>
            </a:extLst>
          </p:cNvPr>
          <p:cNvSpPr txBox="1"/>
          <p:nvPr/>
        </p:nvSpPr>
        <p:spPr>
          <a:xfrm>
            <a:off x="277475" y="6743542"/>
            <a:ext cx="6337122" cy="271869"/>
          </a:xfrm>
          <a:prstGeom prst="rect">
            <a:avLst/>
          </a:prstGeom>
        </p:spPr>
        <p:txBody>
          <a:bodyPr vert="horz" wrap="square" lIns="0" tIns="12700" rIns="0" bIns="0" rtlCol="0">
            <a:spAutoFit/>
          </a:bodyPr>
          <a:lstStyle/>
          <a:p>
            <a:pPr marL="53340" marR="88900" algn="just">
              <a:spcBef>
                <a:spcPts val="100"/>
              </a:spcBef>
              <a:defRPr/>
            </a:pPr>
            <a:r>
              <a:rPr lang="en-US" sz="1200" spc="-5" dirty="0">
                <a:solidFill>
                  <a:srgbClr val="1F497D"/>
                </a:solidFill>
                <a:latin typeface="Tahoma"/>
                <a:cs typeface="Tahoma"/>
              </a:rPr>
              <a:t>Example of events </a:t>
            </a:r>
            <a:r>
              <a:rPr lang="en-US" sz="1200" spc="-5" dirty="0" err="1">
                <a:solidFill>
                  <a:srgbClr val="1F497D"/>
                </a:solidFill>
                <a:latin typeface="Tahoma"/>
                <a:cs typeface="Tahoma"/>
              </a:rPr>
              <a:t>attented</a:t>
            </a:r>
            <a:r>
              <a:rPr lang="en-US" sz="1200" spc="-5" dirty="0">
                <a:solidFill>
                  <a:srgbClr val="1F497D"/>
                </a:solidFill>
                <a:latin typeface="Tahoma"/>
                <a:cs typeface="Tahoma"/>
              </a:rPr>
              <a:t> in an active Hong Kong and APAC FinTech scene in 2018</a:t>
            </a:r>
          </a:p>
          <a:p>
            <a:pPr marL="53340" marR="88900" algn="just">
              <a:spcBef>
                <a:spcPts val="100"/>
              </a:spcBef>
              <a:defRPr/>
            </a:pPr>
            <a:endParaRPr lang="en-US" sz="400" b="1" spc="-10" dirty="0">
              <a:solidFill>
                <a:srgbClr val="44546A"/>
              </a:solidFill>
              <a:latin typeface="Tahoma"/>
              <a:cs typeface="Tahoma"/>
            </a:endParaRPr>
          </a:p>
        </p:txBody>
      </p:sp>
      <p:sp>
        <p:nvSpPr>
          <p:cNvPr id="53" name="object 11">
            <a:extLst>
              <a:ext uri="{FF2B5EF4-FFF2-40B4-BE49-F238E27FC236}">
                <a16:creationId xmlns:a16="http://schemas.microsoft.com/office/drawing/2014/main" id="{7AD4E17D-7542-4C0B-8242-A1E7CE445CDD}"/>
              </a:ext>
            </a:extLst>
          </p:cNvPr>
          <p:cNvSpPr txBox="1"/>
          <p:nvPr/>
        </p:nvSpPr>
        <p:spPr>
          <a:xfrm>
            <a:off x="359606" y="7284240"/>
            <a:ext cx="2916996" cy="640560"/>
          </a:xfrm>
          <a:prstGeom prst="rect">
            <a:avLst/>
          </a:prstGeom>
        </p:spPr>
        <p:txBody>
          <a:bodyPr vert="horz" wrap="square" lIns="0" tIns="12065" rIns="0" bIns="0" rtlCol="0">
            <a:spAutoFit/>
          </a:bodyPr>
          <a:lstStyle/>
          <a:p>
            <a:pPr marL="184785" marR="5080" indent="-172085" algn="just">
              <a:spcBef>
                <a:spcPts val="95"/>
              </a:spcBef>
              <a:buFont typeface="Wingdings"/>
              <a:buChar char=""/>
              <a:tabLst>
                <a:tab pos="185420" algn="l"/>
              </a:tabLst>
              <a:defRPr/>
            </a:pPr>
            <a:r>
              <a:rPr lang="en-GB" sz="1000" b="1" spc="-10" dirty="0">
                <a:solidFill>
                  <a:srgbClr val="1F497D"/>
                </a:solidFill>
                <a:latin typeface="Tahoma"/>
                <a:cs typeface="Tahoma"/>
              </a:rPr>
              <a:t>The event </a:t>
            </a:r>
            <a:r>
              <a:rPr lang="en-GB" sz="1000" spc="-10" dirty="0">
                <a:solidFill>
                  <a:srgbClr val="5F5F5F"/>
                </a:solidFill>
                <a:latin typeface="Tahoma"/>
                <a:cs typeface="Tahoma"/>
              </a:rPr>
              <a:t>attracted</a:t>
            </a:r>
            <a:r>
              <a:rPr lang="en-GB" sz="1000" b="1" spc="-10" dirty="0">
                <a:solidFill>
                  <a:srgbClr val="1F497D"/>
                </a:solidFill>
                <a:latin typeface="Tahoma"/>
                <a:cs typeface="Tahoma"/>
              </a:rPr>
              <a:t> +8000 attendees</a:t>
            </a:r>
            <a:r>
              <a:rPr lang="en-GB" sz="1000" spc="-10" dirty="0">
                <a:solidFill>
                  <a:srgbClr val="5F5F5F"/>
                </a:solidFill>
                <a:latin typeface="Tahoma"/>
                <a:cs typeface="Tahoma"/>
              </a:rPr>
              <a:t> including members of HKUST Fintech! </a:t>
            </a:r>
          </a:p>
          <a:p>
            <a:pPr marL="184785" marR="5080" indent="-172085" algn="just">
              <a:spcBef>
                <a:spcPts val="95"/>
              </a:spcBef>
              <a:buFont typeface="Wingdings"/>
              <a:buChar char=""/>
              <a:tabLst>
                <a:tab pos="185420" algn="l"/>
              </a:tabLst>
              <a:defRPr/>
            </a:pPr>
            <a:r>
              <a:rPr lang="en-GB" sz="1000" b="1" spc="-10" dirty="0">
                <a:solidFill>
                  <a:srgbClr val="1F497D"/>
                </a:solidFill>
                <a:latin typeface="Tahoma"/>
                <a:cs typeface="Tahoma"/>
              </a:rPr>
              <a:t>75+ speakers </a:t>
            </a:r>
            <a:r>
              <a:rPr lang="en-GB" sz="1000" spc="-10" dirty="0">
                <a:solidFill>
                  <a:srgbClr val="5F5F5F"/>
                </a:solidFill>
                <a:latin typeface="Tahoma"/>
                <a:cs typeface="Tahoma"/>
              </a:rPr>
              <a:t>across 2 days shared latest insights around </a:t>
            </a:r>
            <a:r>
              <a:rPr lang="en-GB" sz="1000" b="1" spc="-10" dirty="0">
                <a:solidFill>
                  <a:srgbClr val="1F497D"/>
                </a:solidFill>
                <a:latin typeface="Tahoma"/>
                <a:cs typeface="Tahoma"/>
              </a:rPr>
              <a:t>blockchain &amp; crypto markets</a:t>
            </a:r>
          </a:p>
        </p:txBody>
      </p:sp>
      <p:sp>
        <p:nvSpPr>
          <p:cNvPr id="54" name="object 11">
            <a:extLst>
              <a:ext uri="{FF2B5EF4-FFF2-40B4-BE49-F238E27FC236}">
                <a16:creationId xmlns:a16="http://schemas.microsoft.com/office/drawing/2014/main" id="{48AC3EB6-9FEF-44D6-8F1C-95D9575ED15F}"/>
              </a:ext>
            </a:extLst>
          </p:cNvPr>
          <p:cNvSpPr txBox="1"/>
          <p:nvPr/>
        </p:nvSpPr>
        <p:spPr>
          <a:xfrm>
            <a:off x="3581400" y="7284240"/>
            <a:ext cx="3051175" cy="640560"/>
          </a:xfrm>
          <a:prstGeom prst="rect">
            <a:avLst/>
          </a:prstGeom>
        </p:spPr>
        <p:txBody>
          <a:bodyPr vert="horz" wrap="square" lIns="0" tIns="12065" rIns="0" bIns="0" rtlCol="0">
            <a:spAutoFit/>
          </a:bodyPr>
          <a:lstStyle/>
          <a:p>
            <a:pPr marL="184785" marR="5080" indent="-172085" algn="just">
              <a:spcBef>
                <a:spcPts val="95"/>
              </a:spcBef>
              <a:buFont typeface="Wingdings"/>
              <a:buChar char=""/>
              <a:tabLst>
                <a:tab pos="185420" algn="l"/>
              </a:tabLst>
              <a:defRPr/>
            </a:pPr>
            <a:r>
              <a:rPr lang="fr-FR" sz="1000" spc="-10" dirty="0" err="1">
                <a:solidFill>
                  <a:srgbClr val="5F5F5F"/>
                </a:solidFill>
                <a:latin typeface="Tahoma"/>
                <a:cs typeface="Tahoma"/>
              </a:rPr>
              <a:t>Thanks</a:t>
            </a:r>
            <a:r>
              <a:rPr lang="fr-FR" sz="1000" spc="-10" dirty="0">
                <a:solidFill>
                  <a:srgbClr val="5F5F5F"/>
                </a:solidFill>
                <a:latin typeface="Tahoma"/>
                <a:cs typeface="Tahoma"/>
              </a:rPr>
              <a:t> </a:t>
            </a:r>
            <a:r>
              <a:rPr lang="en-GB" sz="1000" spc="-10" dirty="0">
                <a:solidFill>
                  <a:srgbClr val="5F5F5F"/>
                </a:solidFill>
                <a:latin typeface="Tahoma"/>
                <a:cs typeface="Tahoma"/>
              </a:rPr>
              <a:t>to </a:t>
            </a:r>
            <a:r>
              <a:rPr lang="en-GB" sz="1000" b="1" spc="-10" dirty="0">
                <a:solidFill>
                  <a:srgbClr val="1F497D"/>
                </a:solidFill>
                <a:latin typeface="Tahoma"/>
                <a:cs typeface="Tahoma"/>
              </a:rPr>
              <a:t>Syed </a:t>
            </a:r>
            <a:r>
              <a:rPr lang="en-GB" sz="1000" b="1" spc="-10" dirty="0" err="1">
                <a:solidFill>
                  <a:srgbClr val="1F497D"/>
                </a:solidFill>
                <a:latin typeface="Tahoma"/>
                <a:cs typeface="Tahoma"/>
              </a:rPr>
              <a:t>Musheer</a:t>
            </a:r>
            <a:r>
              <a:rPr lang="en-GB" sz="1000" b="1" spc="-10" dirty="0">
                <a:solidFill>
                  <a:srgbClr val="1F497D"/>
                </a:solidFill>
                <a:latin typeface="Tahoma"/>
                <a:cs typeface="Tahoma"/>
              </a:rPr>
              <a:t> Ahmed - General Manager</a:t>
            </a:r>
            <a:r>
              <a:rPr lang="en-GB" sz="1000" spc="-10" dirty="0">
                <a:solidFill>
                  <a:srgbClr val="5F5F5F"/>
                </a:solidFill>
                <a:latin typeface="Tahoma"/>
                <a:cs typeface="Tahoma"/>
              </a:rPr>
              <a:t>, FinTech Club had the chance to volunteer for of the FTAHK End of Year event</a:t>
            </a:r>
          </a:p>
          <a:p>
            <a:pPr marL="184785" marR="5080" indent="-172085" algn="just">
              <a:spcBef>
                <a:spcPts val="95"/>
              </a:spcBef>
              <a:buFont typeface="Wingdings"/>
              <a:buChar char=""/>
              <a:tabLst>
                <a:tab pos="185420" algn="l"/>
              </a:tabLst>
              <a:defRPr/>
            </a:pPr>
            <a:r>
              <a:rPr lang="en-GB" sz="1000" b="1" i="1" spc="-10" dirty="0">
                <a:solidFill>
                  <a:srgbClr val="1F497D"/>
                </a:solidFill>
                <a:latin typeface="Tahoma"/>
                <a:cs typeface="Tahoma"/>
              </a:rPr>
              <a:t>We whish the best to FTAHK in 2019!</a:t>
            </a:r>
          </a:p>
        </p:txBody>
      </p:sp>
      <p:pic>
        <p:nvPicPr>
          <p:cNvPr id="55" name="Image 54">
            <a:extLst>
              <a:ext uri="{FF2B5EF4-FFF2-40B4-BE49-F238E27FC236}">
                <a16:creationId xmlns:a16="http://schemas.microsoft.com/office/drawing/2014/main" id="{2AF35590-1DC2-48FE-B7BA-45DA01D6F41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57600" y="8091568"/>
            <a:ext cx="2250180" cy="1230507"/>
          </a:xfrm>
          <a:prstGeom prst="rect">
            <a:avLst/>
          </a:prstGeom>
        </p:spPr>
      </p:pic>
      <p:pic>
        <p:nvPicPr>
          <p:cNvPr id="56" name="Image 55">
            <a:extLst>
              <a:ext uri="{FF2B5EF4-FFF2-40B4-BE49-F238E27FC236}">
                <a16:creationId xmlns:a16="http://schemas.microsoft.com/office/drawing/2014/main" id="{69C14453-215E-4CF6-A853-B058E0DBEC8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2761" y="8091568"/>
            <a:ext cx="2152893" cy="1236111"/>
          </a:xfrm>
          <a:prstGeom prst="rect">
            <a:avLst/>
          </a:prstGeom>
        </p:spPr>
      </p:pic>
      <p:sp>
        <p:nvSpPr>
          <p:cNvPr id="57" name="object 7">
            <a:extLst>
              <a:ext uri="{FF2B5EF4-FFF2-40B4-BE49-F238E27FC236}">
                <a16:creationId xmlns:a16="http://schemas.microsoft.com/office/drawing/2014/main" id="{CD626CBB-EF80-415E-A14C-C787CFBA6547}"/>
              </a:ext>
            </a:extLst>
          </p:cNvPr>
          <p:cNvSpPr/>
          <p:nvPr/>
        </p:nvSpPr>
        <p:spPr>
          <a:xfrm>
            <a:off x="2384087" y="7130105"/>
            <a:ext cx="862247" cy="95733"/>
          </a:xfrm>
          <a:custGeom>
            <a:avLst/>
            <a:gdLst/>
            <a:ahLst/>
            <a:cxnLst/>
            <a:rect l="l" t="t" r="r" b="b"/>
            <a:pathLst>
              <a:path w="1320800">
                <a:moveTo>
                  <a:pt x="0" y="0"/>
                </a:moveTo>
                <a:lnTo>
                  <a:pt x="1320800" y="0"/>
                </a:lnTo>
              </a:path>
            </a:pathLst>
          </a:custGeom>
          <a:ln w="9144">
            <a:solidFill>
              <a:srgbClr val="33333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endParaRPr>
          </a:p>
        </p:txBody>
      </p:sp>
      <p:sp>
        <p:nvSpPr>
          <p:cNvPr id="58" name="object 9">
            <a:extLst>
              <a:ext uri="{FF2B5EF4-FFF2-40B4-BE49-F238E27FC236}">
                <a16:creationId xmlns:a16="http://schemas.microsoft.com/office/drawing/2014/main" id="{2443E548-ACDE-4319-899E-6CCAFA8F053B}"/>
              </a:ext>
            </a:extLst>
          </p:cNvPr>
          <p:cNvSpPr txBox="1"/>
          <p:nvPr/>
        </p:nvSpPr>
        <p:spPr>
          <a:xfrm>
            <a:off x="348822" y="7019168"/>
            <a:ext cx="2797808" cy="166071"/>
          </a:xfrm>
          <a:prstGeom prst="rect">
            <a:avLst/>
          </a:prstGeom>
        </p:spPr>
        <p:txBody>
          <a:bodyPr vert="horz" wrap="square" lIns="0" tIns="12065" rIns="0" bIns="0" rtlCol="0">
            <a:spAutoFit/>
          </a:bodyPr>
          <a:lstStyle/>
          <a:p>
            <a:pPr marL="12700">
              <a:spcBef>
                <a:spcPts val="95"/>
              </a:spcBef>
              <a:defRPr/>
            </a:pPr>
            <a:r>
              <a:rPr lang="fr-FR" sz="1000" b="1" spc="-10" dirty="0">
                <a:solidFill>
                  <a:prstClr val="black"/>
                </a:solidFill>
                <a:latin typeface="Tahoma"/>
                <a:cs typeface="Tahoma"/>
              </a:rPr>
              <a:t>CONSENSUS SINGAPORE 2018</a:t>
            </a:r>
          </a:p>
        </p:txBody>
      </p:sp>
      <p:sp>
        <p:nvSpPr>
          <p:cNvPr id="59" name="object 7">
            <a:extLst>
              <a:ext uri="{FF2B5EF4-FFF2-40B4-BE49-F238E27FC236}">
                <a16:creationId xmlns:a16="http://schemas.microsoft.com/office/drawing/2014/main" id="{A3F171B9-1C26-4194-8E35-BF0D99C92641}"/>
              </a:ext>
            </a:extLst>
          </p:cNvPr>
          <p:cNvSpPr/>
          <p:nvPr/>
        </p:nvSpPr>
        <p:spPr>
          <a:xfrm>
            <a:off x="6409475" y="7144614"/>
            <a:ext cx="205122" cy="46939"/>
          </a:xfrm>
          <a:custGeom>
            <a:avLst/>
            <a:gdLst/>
            <a:ahLst/>
            <a:cxnLst/>
            <a:rect l="l" t="t" r="r" b="b"/>
            <a:pathLst>
              <a:path w="1320800">
                <a:moveTo>
                  <a:pt x="0" y="0"/>
                </a:moveTo>
                <a:lnTo>
                  <a:pt x="1320800" y="0"/>
                </a:lnTo>
              </a:path>
            </a:pathLst>
          </a:custGeom>
          <a:ln w="9144">
            <a:solidFill>
              <a:srgbClr val="333333"/>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endParaRPr>
          </a:p>
        </p:txBody>
      </p:sp>
      <p:sp>
        <p:nvSpPr>
          <p:cNvPr id="60" name="object 9">
            <a:extLst>
              <a:ext uri="{FF2B5EF4-FFF2-40B4-BE49-F238E27FC236}">
                <a16:creationId xmlns:a16="http://schemas.microsoft.com/office/drawing/2014/main" id="{2F0A07F2-A46A-4657-A08B-1759D80C533E}"/>
              </a:ext>
            </a:extLst>
          </p:cNvPr>
          <p:cNvSpPr txBox="1"/>
          <p:nvPr/>
        </p:nvSpPr>
        <p:spPr>
          <a:xfrm>
            <a:off x="3611667" y="7047070"/>
            <a:ext cx="2797808" cy="166071"/>
          </a:xfrm>
          <a:prstGeom prst="rect">
            <a:avLst/>
          </a:prstGeom>
        </p:spPr>
        <p:txBody>
          <a:bodyPr vert="horz" wrap="square" lIns="0" tIns="12065" rIns="0" bIns="0" rtlCol="0">
            <a:spAutoFit/>
          </a:bodyPr>
          <a:lstStyle/>
          <a:p>
            <a:pPr marL="12700">
              <a:spcBef>
                <a:spcPts val="95"/>
              </a:spcBef>
              <a:defRPr/>
            </a:pPr>
            <a:r>
              <a:rPr lang="fr-FR" sz="1000" b="1" spc="-10" dirty="0">
                <a:solidFill>
                  <a:prstClr val="black"/>
                </a:solidFill>
                <a:latin typeface="Tahoma"/>
                <a:cs typeface="Tahoma"/>
              </a:rPr>
              <a:t>FINTECH ASSO. OF HONG KONG| 04.12.18</a:t>
            </a:r>
          </a:p>
        </p:txBody>
      </p:sp>
      <p:sp>
        <p:nvSpPr>
          <p:cNvPr id="61" name="object 8">
            <a:extLst>
              <a:ext uri="{FF2B5EF4-FFF2-40B4-BE49-F238E27FC236}">
                <a16:creationId xmlns:a16="http://schemas.microsoft.com/office/drawing/2014/main" id="{2974853B-0734-411A-9605-CBB87E497495}"/>
              </a:ext>
            </a:extLst>
          </p:cNvPr>
          <p:cNvSpPr txBox="1"/>
          <p:nvPr/>
        </p:nvSpPr>
        <p:spPr>
          <a:xfrm>
            <a:off x="3781418" y="9357441"/>
            <a:ext cx="2031645" cy="319959"/>
          </a:xfrm>
          <a:prstGeom prst="rect">
            <a:avLst/>
          </a:prstGeom>
        </p:spPr>
        <p:txBody>
          <a:bodyPr vert="horz" wrap="square" lIns="0" tIns="12065" rIns="0" bIns="0" rtlCol="0">
            <a:spAutoFit/>
          </a:bodyPr>
          <a:lstStyle/>
          <a:p>
            <a:pPr marL="12700" marR="5080" algn="ctr">
              <a:tabLst>
                <a:tab pos="191135" algn="l"/>
              </a:tabLst>
              <a:defRPr/>
            </a:pPr>
            <a:r>
              <a:rPr lang="en-US" sz="1000" i="1" spc="-5" dirty="0">
                <a:solidFill>
                  <a:srgbClr val="1F497D"/>
                </a:solidFill>
                <a:latin typeface="Tahoma"/>
                <a:cs typeface="Tahoma"/>
              </a:rPr>
              <a:t>FinTech Club team </a:t>
            </a:r>
          </a:p>
          <a:p>
            <a:pPr marL="12700" marR="5080" algn="ctr">
              <a:tabLst>
                <a:tab pos="191135" algn="l"/>
              </a:tabLst>
              <a:defRPr/>
            </a:pPr>
            <a:r>
              <a:rPr lang="en-US" sz="1000" b="1" i="1" spc="-5" dirty="0">
                <a:solidFill>
                  <a:srgbClr val="1F497D"/>
                </a:solidFill>
                <a:latin typeface="Tahoma"/>
                <a:cs typeface="Tahoma"/>
              </a:rPr>
              <a:t>@FTAHK Event!</a:t>
            </a:r>
          </a:p>
        </p:txBody>
      </p:sp>
      <p:sp>
        <p:nvSpPr>
          <p:cNvPr id="62" name="object 8">
            <a:extLst>
              <a:ext uri="{FF2B5EF4-FFF2-40B4-BE49-F238E27FC236}">
                <a16:creationId xmlns:a16="http://schemas.microsoft.com/office/drawing/2014/main" id="{0B2537E2-C7DE-41DE-A366-03F8B5891E28}"/>
              </a:ext>
            </a:extLst>
          </p:cNvPr>
          <p:cNvSpPr txBox="1"/>
          <p:nvPr/>
        </p:nvSpPr>
        <p:spPr>
          <a:xfrm>
            <a:off x="228600" y="9357440"/>
            <a:ext cx="2661213" cy="319959"/>
          </a:xfrm>
          <a:prstGeom prst="rect">
            <a:avLst/>
          </a:prstGeom>
        </p:spPr>
        <p:txBody>
          <a:bodyPr vert="horz" wrap="square" lIns="0" tIns="12065" rIns="0" bIns="0" rtlCol="0">
            <a:spAutoFit/>
          </a:bodyPr>
          <a:lstStyle/>
          <a:p>
            <a:pPr marL="12700" marR="5080" algn="ctr">
              <a:tabLst>
                <a:tab pos="191135" algn="l"/>
              </a:tabLst>
              <a:defRPr/>
            </a:pPr>
            <a:r>
              <a:rPr lang="en-US" sz="1000" i="1" spc="-5" dirty="0">
                <a:solidFill>
                  <a:srgbClr val="1F497D"/>
                </a:solidFill>
                <a:latin typeface="Tahoma"/>
                <a:cs typeface="Tahoma"/>
              </a:rPr>
              <a:t>FinTech Club team  networking </a:t>
            </a:r>
          </a:p>
          <a:p>
            <a:pPr marL="12700" marR="5080" algn="ctr">
              <a:tabLst>
                <a:tab pos="191135" algn="l"/>
              </a:tabLst>
              <a:defRPr/>
            </a:pPr>
            <a:r>
              <a:rPr lang="en-US" sz="1000" b="1" i="1" spc="-5" dirty="0">
                <a:solidFill>
                  <a:srgbClr val="1F497D"/>
                </a:solidFill>
                <a:latin typeface="Tahoma"/>
                <a:cs typeface="Tahoma"/>
              </a:rPr>
              <a:t>@Consensus Singapore!</a:t>
            </a:r>
          </a:p>
        </p:txBody>
      </p:sp>
      <p:sp>
        <p:nvSpPr>
          <p:cNvPr id="20" name="object 8">
            <a:extLst>
              <a:ext uri="{FF2B5EF4-FFF2-40B4-BE49-F238E27FC236}">
                <a16:creationId xmlns:a16="http://schemas.microsoft.com/office/drawing/2014/main" id="{3B464549-14D6-41FC-A72B-BCDF7150E17E}"/>
              </a:ext>
            </a:extLst>
          </p:cNvPr>
          <p:cNvSpPr/>
          <p:nvPr/>
        </p:nvSpPr>
        <p:spPr>
          <a:xfrm>
            <a:off x="3164521" y="6324600"/>
            <a:ext cx="528955" cy="0"/>
          </a:xfrm>
          <a:custGeom>
            <a:avLst/>
            <a:gdLst/>
            <a:ahLst/>
            <a:cxnLst/>
            <a:rect l="l" t="t" r="r" b="b"/>
            <a:pathLst>
              <a:path w="528954">
                <a:moveTo>
                  <a:pt x="0" y="0"/>
                </a:moveTo>
                <a:lnTo>
                  <a:pt x="528955" y="0"/>
                </a:lnTo>
              </a:path>
            </a:pathLst>
          </a:custGeom>
          <a:ln w="38100">
            <a:solidFill>
              <a:srgbClr val="928481"/>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endParaRPr>
          </a:p>
        </p:txBody>
      </p:sp>
      <p:pic>
        <p:nvPicPr>
          <p:cNvPr id="2050" name="Picture 2" descr="RÃ©sultat de recherche d'images pour &quot;ftahk&quot;">
            <a:extLst>
              <a:ext uri="{FF2B5EF4-FFF2-40B4-BE49-F238E27FC236}">
                <a16:creationId xmlns:a16="http://schemas.microsoft.com/office/drawing/2014/main" id="{5B2A71D9-CD3F-47D2-9407-D965213786B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986875" y="8082781"/>
            <a:ext cx="808937" cy="33806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id="{8B908476-EDC7-4D4E-8851-996FB0E43E0C}"/>
              </a:ext>
            </a:extLst>
          </p:cNvPr>
          <p:cNvPicPr>
            <a:picLocks noChangeAspect="1"/>
          </p:cNvPicPr>
          <p:nvPr/>
        </p:nvPicPr>
        <p:blipFill>
          <a:blip r:embed="rId7"/>
          <a:stretch>
            <a:fillRect/>
          </a:stretch>
        </p:blipFill>
        <p:spPr>
          <a:xfrm>
            <a:off x="296811" y="187438"/>
            <a:ext cx="6408789" cy="6078723"/>
          </a:xfrm>
          <a:prstGeom prst="rect">
            <a:avLst/>
          </a:prstGeom>
        </p:spPr>
      </p:pic>
    </p:spTree>
    <p:extLst>
      <p:ext uri="{BB962C8B-B14F-4D97-AF65-F5344CB8AC3E}">
        <p14:creationId xmlns:p14="http://schemas.microsoft.com/office/powerpoint/2010/main" val="2108442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7">
            <a:extLst>
              <a:ext uri="{FF2B5EF4-FFF2-40B4-BE49-F238E27FC236}">
                <a16:creationId xmlns:a16="http://schemas.microsoft.com/office/drawing/2014/main" id="{32CE32D8-C526-48AE-B9E4-65E90AC38C3E}"/>
              </a:ext>
            </a:extLst>
          </p:cNvPr>
          <p:cNvSpPr/>
          <p:nvPr/>
        </p:nvSpPr>
        <p:spPr>
          <a:xfrm flipV="1">
            <a:off x="2057400" y="777989"/>
            <a:ext cx="4724403" cy="45720"/>
          </a:xfrm>
          <a:custGeom>
            <a:avLst/>
            <a:gdLst>
              <a:gd name="f0" fmla="val w"/>
              <a:gd name="f1" fmla="val h"/>
              <a:gd name="f2" fmla="val 0"/>
              <a:gd name="f3" fmla="val 4724400"/>
              <a:gd name="f4" fmla="val 45719"/>
              <a:gd name="f5" fmla="val 4724161"/>
              <a:gd name="f6" fmla="*/ f0 1 4724400"/>
              <a:gd name="f7" fmla="*/ f1 1 45719"/>
              <a:gd name="f8" fmla="val f2"/>
              <a:gd name="f9" fmla="val f3"/>
              <a:gd name="f10" fmla="val f4"/>
              <a:gd name="f11" fmla="+- f10 0 f8"/>
              <a:gd name="f12" fmla="+- f9 0 f8"/>
              <a:gd name="f13" fmla="*/ f12 1 4724400"/>
              <a:gd name="f14" fmla="*/ f11 1 45719"/>
              <a:gd name="f15" fmla="*/ 0 1 f13"/>
              <a:gd name="f16" fmla="*/ 4724400 1 f13"/>
              <a:gd name="f17" fmla="*/ 0 1 f14"/>
              <a:gd name="f18" fmla="*/ 45719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4724400" h="45719">
                <a:moveTo>
                  <a:pt x="f2" y="f2"/>
                </a:moveTo>
                <a:lnTo>
                  <a:pt x="f5" y="f2"/>
                </a:lnTo>
              </a:path>
            </a:pathLst>
          </a:custGeom>
          <a:noFill/>
          <a:ln w="9144" cap="flat">
            <a:solidFill>
              <a:srgbClr val="333333"/>
            </a:solidFill>
            <a:prstDash val="solid"/>
          </a:ln>
        </p:spPr>
        <p:txBody>
          <a:bodyPr vert="horz" wrap="square" lIns="0" tIns="0" rIns="0" bIns="0"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0" cap="none" spc="0" normalizeH="0" baseline="0" noProof="0">
              <a:ln>
                <a:noFill/>
              </a:ln>
              <a:solidFill>
                <a:srgbClr val="000000"/>
              </a:solidFill>
              <a:effectLst/>
              <a:uLnTx/>
              <a:uFillTx/>
            </a:endParaRPr>
          </a:p>
        </p:txBody>
      </p:sp>
      <p:sp>
        <p:nvSpPr>
          <p:cNvPr id="23" name="object 44">
            <a:extLst>
              <a:ext uri="{FF2B5EF4-FFF2-40B4-BE49-F238E27FC236}">
                <a16:creationId xmlns:a16="http://schemas.microsoft.com/office/drawing/2014/main" id="{42D1B360-D5EB-448F-AC9A-6752C2A51CC9}"/>
              </a:ext>
            </a:extLst>
          </p:cNvPr>
          <p:cNvSpPr/>
          <p:nvPr/>
        </p:nvSpPr>
        <p:spPr>
          <a:xfrm>
            <a:off x="244547" y="698747"/>
            <a:ext cx="1427780" cy="193194"/>
          </a:xfrm>
          <a:custGeom>
            <a:avLst/>
            <a:gdLst>
              <a:gd name="f0" fmla="val w"/>
              <a:gd name="f1" fmla="val h"/>
              <a:gd name="f2" fmla="val 0"/>
              <a:gd name="f3" fmla="val 1544320"/>
              <a:gd name="f4" fmla="val 224155"/>
              <a:gd name="f5" fmla="val 224027"/>
              <a:gd name="f6" fmla="val 1543812"/>
              <a:gd name="f7" fmla="*/ f0 1 1544320"/>
              <a:gd name="f8" fmla="*/ f1 1 224155"/>
              <a:gd name="f9" fmla="val f2"/>
              <a:gd name="f10" fmla="val f3"/>
              <a:gd name="f11" fmla="val f4"/>
              <a:gd name="f12" fmla="+- f11 0 f9"/>
              <a:gd name="f13" fmla="+- f10 0 f9"/>
              <a:gd name="f14" fmla="*/ f13 1 1544320"/>
              <a:gd name="f15" fmla="*/ f12 1 224155"/>
              <a:gd name="f16" fmla="*/ f9 1 f14"/>
              <a:gd name="f17" fmla="*/ f10 1 f14"/>
              <a:gd name="f18" fmla="*/ f9 1 f15"/>
              <a:gd name="f19" fmla="*/ f11 1 f15"/>
              <a:gd name="f20" fmla="*/ f16 f7 1"/>
              <a:gd name="f21" fmla="*/ f17 f7 1"/>
              <a:gd name="f22" fmla="*/ f19 f8 1"/>
              <a:gd name="f23" fmla="*/ f18 f8 1"/>
            </a:gdLst>
            <a:ahLst/>
            <a:cxnLst>
              <a:cxn ang="3cd4">
                <a:pos x="hc" y="t"/>
              </a:cxn>
              <a:cxn ang="0">
                <a:pos x="r" y="vc"/>
              </a:cxn>
              <a:cxn ang="cd4">
                <a:pos x="hc" y="b"/>
              </a:cxn>
              <a:cxn ang="cd2">
                <a:pos x="l" y="vc"/>
              </a:cxn>
            </a:cxnLst>
            <a:rect l="f20" t="f23" r="f21" b="f22"/>
            <a:pathLst>
              <a:path w="1544320" h="224155">
                <a:moveTo>
                  <a:pt x="f2" y="f5"/>
                </a:moveTo>
                <a:lnTo>
                  <a:pt x="f6" y="f5"/>
                </a:lnTo>
                <a:lnTo>
                  <a:pt x="f6" y="f2"/>
                </a:lnTo>
                <a:lnTo>
                  <a:pt x="f2" y="f2"/>
                </a:lnTo>
                <a:lnTo>
                  <a:pt x="f2" y="f5"/>
                </a:lnTo>
                <a:close/>
              </a:path>
            </a:pathLst>
          </a:custGeom>
          <a:solidFill>
            <a:srgbClr val="FFFFFF"/>
          </a:solidFill>
          <a:ln cap="flat">
            <a:noFill/>
            <a:prstDash val="solid"/>
          </a:ln>
        </p:spPr>
        <p:txBody>
          <a:bodyPr vert="horz" wrap="square" lIns="0" tIns="0" rIns="0" bIns="0"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0" cap="none" spc="0" normalizeH="0" baseline="0" noProof="0">
              <a:ln>
                <a:noFill/>
              </a:ln>
              <a:solidFill>
                <a:srgbClr val="000000"/>
              </a:solidFill>
              <a:effectLst/>
              <a:uLnTx/>
              <a:uFillTx/>
            </a:endParaRPr>
          </a:p>
        </p:txBody>
      </p:sp>
      <p:sp>
        <p:nvSpPr>
          <p:cNvPr id="24" name="object 47">
            <a:extLst>
              <a:ext uri="{FF2B5EF4-FFF2-40B4-BE49-F238E27FC236}">
                <a16:creationId xmlns:a16="http://schemas.microsoft.com/office/drawing/2014/main" id="{55A7322E-8734-4244-A21D-17AF0143F5CC}"/>
              </a:ext>
            </a:extLst>
          </p:cNvPr>
          <p:cNvSpPr txBox="1"/>
          <p:nvPr/>
        </p:nvSpPr>
        <p:spPr>
          <a:xfrm>
            <a:off x="247445" y="169154"/>
            <a:ext cx="5086551" cy="948973"/>
          </a:xfrm>
          <a:prstGeom prst="rect">
            <a:avLst/>
          </a:prstGeom>
          <a:noFill/>
          <a:ln cap="flat">
            <a:noFill/>
          </a:ln>
        </p:spPr>
        <p:txBody>
          <a:bodyPr vert="horz" wrap="square" lIns="0" tIns="12701" rIns="0" bIns="0" anchor="t" anchorCtr="0" compatLnSpc="1">
            <a:spAutoFit/>
          </a:bodyPr>
          <a:lstStyle/>
          <a:p>
            <a:pPr marL="53336">
              <a:lnSpc>
                <a:spcPts val="2050"/>
              </a:lnSpc>
              <a:spcBef>
                <a:spcPts val="100"/>
              </a:spcBef>
              <a:defRPr sz="1800" b="0" i="0" u="none" strike="noStrike" kern="0" cap="none" spc="0" baseline="0">
                <a:solidFill>
                  <a:srgbClr val="000000"/>
                </a:solidFill>
                <a:uFillTx/>
              </a:defRPr>
            </a:pPr>
            <a:r>
              <a:rPr lang="en-US" b="1" spc="-5">
                <a:solidFill>
                  <a:srgbClr val="1F497D"/>
                </a:solidFill>
                <a:latin typeface="Tahoma"/>
                <a:cs typeface="Tahoma"/>
              </a:rPr>
              <a:t>FinTech New Elective Courses</a:t>
            </a:r>
            <a:endParaRPr lang="en-US">
              <a:solidFill>
                <a:srgbClr val="1F497D"/>
              </a:solidFill>
              <a:latin typeface="Tahoma"/>
              <a:cs typeface="Tahoma"/>
            </a:endParaRPr>
          </a:p>
          <a:p>
            <a:pPr marL="53336">
              <a:lnSpc>
                <a:spcPts val="1330"/>
              </a:lnSpc>
              <a:defRPr sz="1800" b="0" i="0" u="none" strike="noStrike" kern="0" cap="none" spc="0" baseline="0">
                <a:solidFill>
                  <a:srgbClr val="000000"/>
                </a:solidFill>
                <a:uFillTx/>
              </a:defRPr>
            </a:pPr>
            <a:r>
              <a:rPr lang="en-US" sz="1200" spc="-5">
                <a:solidFill>
                  <a:srgbClr val="1F497D"/>
                </a:solidFill>
                <a:latin typeface="Tahoma"/>
                <a:cs typeface="Tahoma"/>
              </a:rPr>
              <a:t>A LARGE OFFER OF NEW ELECTIVES CLASSES IN 2019!</a:t>
            </a:r>
            <a:endParaRPr lang="en-US" sz="1200">
              <a:solidFill>
                <a:srgbClr val="1F497D"/>
              </a:solidFill>
              <a:latin typeface="Tahoma"/>
              <a:cs typeface="Tahoma"/>
            </a:endParaRPr>
          </a:p>
          <a:p>
            <a:pPr marL="12701">
              <a:spcBef>
                <a:spcPts val="965"/>
              </a:spcBef>
              <a:defRPr sz="1800" b="0" i="0" u="none" strike="noStrike" kern="0" cap="none" spc="0" baseline="0">
                <a:solidFill>
                  <a:srgbClr val="000000"/>
                </a:solidFill>
                <a:uFillTx/>
              </a:defRPr>
            </a:pPr>
            <a:r>
              <a:rPr lang="en-US" sz="1000" b="1" spc="-10">
                <a:solidFill>
                  <a:srgbClr val="000000"/>
                </a:solidFill>
                <a:latin typeface="Tahoma"/>
                <a:cs typeface="Tahoma"/>
              </a:rPr>
              <a:t>MBA Curriculum is evolving</a:t>
            </a:r>
            <a:endParaRPr lang="en-US" sz="1000">
              <a:solidFill>
                <a:srgbClr val="000000"/>
              </a:solidFill>
              <a:latin typeface="Tahoma"/>
              <a:cs typeface="Tahoma"/>
            </a:endParaRPr>
          </a:p>
          <a:p>
            <a:pPr marL="30476" marR="5084" algn="just">
              <a:spcBef>
                <a:spcPts val="470"/>
              </a:spcBef>
              <a:defRPr sz="1800" b="0" i="0" u="none" strike="noStrike" kern="0" cap="none" spc="0" baseline="0">
                <a:solidFill>
                  <a:srgbClr val="000000"/>
                </a:solidFill>
                <a:uFillTx/>
              </a:defRPr>
            </a:pPr>
            <a:endParaRPr lang="en-US" sz="1000">
              <a:solidFill>
                <a:srgbClr val="000000"/>
              </a:solidFill>
              <a:latin typeface="Tahoma"/>
              <a:cs typeface="Tahoma"/>
            </a:endParaRPr>
          </a:p>
        </p:txBody>
      </p:sp>
      <p:sp>
        <p:nvSpPr>
          <p:cNvPr id="25" name="object 8">
            <a:extLst>
              <a:ext uri="{FF2B5EF4-FFF2-40B4-BE49-F238E27FC236}">
                <a16:creationId xmlns:a16="http://schemas.microsoft.com/office/drawing/2014/main" id="{3783CAB2-FCD3-4D2B-BB89-72B175E12B2F}"/>
              </a:ext>
            </a:extLst>
          </p:cNvPr>
          <p:cNvSpPr txBox="1"/>
          <p:nvPr/>
        </p:nvSpPr>
        <p:spPr>
          <a:xfrm>
            <a:off x="244547" y="961272"/>
            <a:ext cx="4263472" cy="4526243"/>
          </a:xfrm>
          <a:prstGeom prst="rect">
            <a:avLst/>
          </a:prstGeom>
          <a:noFill/>
          <a:ln cap="flat">
            <a:noFill/>
          </a:ln>
        </p:spPr>
        <p:txBody>
          <a:bodyPr vert="horz" wrap="square" lIns="0" tIns="12060" rIns="0" bIns="0" anchor="t" anchorCtr="0" compatLnSpc="1">
            <a:spAutoFit/>
          </a:bodyPr>
          <a:lstStyle/>
          <a:p>
            <a:pPr marL="12701" marR="5084" algn="just">
              <a:spcBef>
                <a:spcPts val="95"/>
              </a:spcBef>
              <a:spcAft>
                <a:spcPts val="600"/>
              </a:spcAft>
              <a:buSzPct val="100000"/>
              <a:tabLst>
                <a:tab pos="191126" algn="l"/>
              </a:tabLst>
              <a:defRPr sz="1800" b="0" i="0" u="none" strike="noStrike" kern="0" cap="none" spc="0" baseline="0">
                <a:solidFill>
                  <a:srgbClr val="000000"/>
                </a:solidFill>
                <a:uFillTx/>
              </a:defRPr>
            </a:pPr>
            <a:r>
              <a:rPr lang="en-GB" sz="1000" b="1" spc="-5" dirty="0">
                <a:solidFill>
                  <a:srgbClr val="1F497D"/>
                </a:solidFill>
                <a:latin typeface="Tahoma"/>
                <a:cs typeface="Tahoma"/>
              </a:rPr>
              <a:t>Technology, FinTech, and start-ups </a:t>
            </a:r>
            <a:r>
              <a:rPr lang="en-GB" sz="1000" spc="-5" dirty="0">
                <a:solidFill>
                  <a:srgbClr val="5F5F5F"/>
                </a:solidFill>
                <a:latin typeface="Tahoma"/>
                <a:cs typeface="Tahoma"/>
              </a:rPr>
              <a:t>are </a:t>
            </a:r>
            <a:r>
              <a:rPr lang="en-GB" sz="1000" b="1" spc="-5" dirty="0">
                <a:solidFill>
                  <a:srgbClr val="1F497D"/>
                </a:solidFill>
                <a:latin typeface="Tahoma"/>
                <a:cs typeface="Tahoma"/>
              </a:rPr>
              <a:t>hot topics</a:t>
            </a:r>
            <a:r>
              <a:rPr lang="en-GB" sz="1000" spc="-5" dirty="0">
                <a:solidFill>
                  <a:srgbClr val="5F5F5F"/>
                </a:solidFill>
                <a:latin typeface="Tahoma"/>
                <a:cs typeface="Tahoma"/>
              </a:rPr>
              <a:t> in the market. This year, the MBA curriculum has been reformed to match the market trends and equip students with the latest knowledge and skills required in the evolving business world! </a:t>
            </a:r>
            <a:r>
              <a:rPr lang="en-GB" sz="1000" b="1" i="1" spc="-5" dirty="0">
                <a:solidFill>
                  <a:srgbClr val="1F497D"/>
                </a:solidFill>
                <a:latin typeface="Tahoma"/>
                <a:cs typeface="Tahoma"/>
              </a:rPr>
              <a:t>Courses Offered include:</a:t>
            </a:r>
          </a:p>
          <a:p>
            <a:pPr marL="190496" marR="5084" indent="-177795" algn="just">
              <a:spcBef>
                <a:spcPts val="95"/>
              </a:spcBef>
              <a:spcAft>
                <a:spcPts val="600"/>
              </a:spcAft>
              <a:buSzPct val="100000"/>
              <a:buFont typeface="Wingdings" pitchFamily="2"/>
              <a:buChar char="Ø"/>
              <a:tabLst>
                <a:tab pos="191126" algn="l"/>
              </a:tabLst>
              <a:defRPr sz="1800" b="0" i="0" u="none" strike="noStrike" kern="0" cap="none" spc="0" baseline="0">
                <a:solidFill>
                  <a:srgbClr val="000000"/>
                </a:solidFill>
                <a:uFillTx/>
              </a:defRPr>
            </a:pPr>
            <a:r>
              <a:rPr lang="en-GB" sz="1000" b="1" spc="-5" dirty="0">
                <a:solidFill>
                  <a:srgbClr val="1F497D"/>
                </a:solidFill>
                <a:latin typeface="Tahoma"/>
                <a:cs typeface="Tahoma"/>
              </a:rPr>
              <a:t>Financial Technology for Business Professionals: </a:t>
            </a:r>
            <a:r>
              <a:rPr lang="en-GB" sz="1000" spc="-5" dirty="0">
                <a:solidFill>
                  <a:srgbClr val="5F5F5F"/>
                </a:solidFill>
                <a:latin typeface="Tahoma"/>
                <a:cs typeface="Tahoma"/>
              </a:rPr>
              <a:t>overview of FinTech used in the finance, banking and insurance industries, including the computing and digital technologies such as open source software, API’s, big data/IoT, AI, cloud computing, blockchain, etc., and how they are deployed in crowdfunding, crypto-currency, fast payment/remittance, algorithmic trading, wealth management, financial intelligence, etc. </a:t>
            </a:r>
          </a:p>
          <a:p>
            <a:pPr marL="190496" marR="5084" indent="-177795" algn="just">
              <a:spcBef>
                <a:spcPts val="95"/>
              </a:spcBef>
              <a:spcAft>
                <a:spcPts val="600"/>
              </a:spcAft>
              <a:buSzPct val="100000"/>
              <a:buFont typeface="Wingdings" pitchFamily="2"/>
              <a:buChar char="Ø"/>
              <a:tabLst>
                <a:tab pos="191126" algn="l"/>
              </a:tabLst>
              <a:defRPr sz="1800" b="0" i="0" u="none" strike="noStrike" kern="0" cap="none" spc="0" baseline="0">
                <a:solidFill>
                  <a:srgbClr val="000000"/>
                </a:solidFill>
                <a:uFillTx/>
              </a:defRPr>
            </a:pPr>
            <a:r>
              <a:rPr lang="en-GB" sz="1000" b="1" spc="-5" dirty="0">
                <a:solidFill>
                  <a:srgbClr val="1F497D"/>
                </a:solidFill>
                <a:latin typeface="Tahoma"/>
                <a:cs typeface="Tahoma"/>
              </a:rPr>
              <a:t>Artificial Intelligence: </a:t>
            </a:r>
            <a:r>
              <a:rPr lang="en-GB" sz="1000" spc="-5" dirty="0">
                <a:solidFill>
                  <a:srgbClr val="5F5F5F"/>
                </a:solidFill>
                <a:latin typeface="Tahoma"/>
                <a:cs typeface="Tahoma"/>
              </a:rPr>
              <a:t>For the first time, the course provided students with a core set of skills to understand, apply, and interpret AI concepts and technologies in various real-world applications, including computer vision, image processing, speech processing, natural language processing, and e-commerce.</a:t>
            </a:r>
          </a:p>
          <a:p>
            <a:pPr marL="190496" marR="5084" indent="-177795" algn="just">
              <a:spcBef>
                <a:spcPts val="95"/>
              </a:spcBef>
              <a:spcAft>
                <a:spcPts val="600"/>
              </a:spcAft>
              <a:buSzPct val="100000"/>
              <a:buFont typeface="Wingdings" pitchFamily="2"/>
              <a:buChar char="Ø"/>
              <a:tabLst>
                <a:tab pos="191126" algn="l"/>
              </a:tabLst>
              <a:defRPr sz="1800" b="0" i="0" u="none" strike="noStrike" kern="0" cap="none" spc="0" baseline="0">
                <a:solidFill>
                  <a:srgbClr val="000000"/>
                </a:solidFill>
                <a:uFillTx/>
              </a:defRPr>
            </a:pPr>
            <a:r>
              <a:rPr lang="en-GB" sz="1000" b="1" spc="-5" dirty="0">
                <a:solidFill>
                  <a:srgbClr val="1F497D"/>
                </a:solidFill>
                <a:latin typeface="Tahoma"/>
                <a:cs typeface="Tahoma"/>
              </a:rPr>
              <a:t>Deep Learning Business Applications with Python: </a:t>
            </a:r>
            <a:r>
              <a:rPr lang="en-GB" sz="1000" spc="-5" dirty="0">
                <a:solidFill>
                  <a:srgbClr val="5F5F5F"/>
                </a:solidFill>
                <a:latin typeface="Tahoma"/>
                <a:cs typeface="Tahoma"/>
              </a:rPr>
              <a:t>Python, an interpreted programming language widely used by developers around the world to create various applications, such as websites, machine learning algorithms, and automated task simplification, has become an important skill that business talents should acquire.</a:t>
            </a:r>
          </a:p>
          <a:p>
            <a:pPr marL="190496" marR="5084" indent="-177795" algn="just">
              <a:spcBef>
                <a:spcPts val="95"/>
              </a:spcBef>
              <a:spcAft>
                <a:spcPts val="600"/>
              </a:spcAft>
              <a:buSzPct val="100000"/>
              <a:buFont typeface="Wingdings" pitchFamily="2"/>
              <a:buChar char="Ø"/>
              <a:tabLst>
                <a:tab pos="191126" algn="l"/>
              </a:tabLst>
              <a:defRPr sz="1800" b="0" i="0" u="none" strike="noStrike" kern="0" cap="none" spc="0" baseline="0">
                <a:solidFill>
                  <a:srgbClr val="000000"/>
                </a:solidFill>
                <a:uFillTx/>
              </a:defRPr>
            </a:pPr>
            <a:r>
              <a:rPr lang="en-GB" sz="1000" b="1" spc="-5" dirty="0">
                <a:solidFill>
                  <a:srgbClr val="1F497D"/>
                </a:solidFill>
                <a:latin typeface="Tahoma"/>
                <a:cs typeface="Tahoma"/>
              </a:rPr>
              <a:t>Cryptocurrency, Blockchain, and Their Business Applications: </a:t>
            </a:r>
            <a:r>
              <a:rPr lang="en-GB" sz="1000" spc="-5" dirty="0">
                <a:solidFill>
                  <a:srgbClr val="5F5F5F"/>
                </a:solidFill>
                <a:latin typeface="Tahoma"/>
                <a:cs typeface="Tahoma"/>
              </a:rPr>
              <a:t>This unprecedented course will discuss cryptocurrencies (Bitcoin, Ethereum), blockchain, also referred to as distributed ledger technology (DLT), and their application in various business sectors, from the history of cryptocurrency and the fundamentals of blockchain including cryptography and consensus mechanism to real-world applications.</a:t>
            </a:r>
          </a:p>
        </p:txBody>
      </p:sp>
      <p:sp>
        <p:nvSpPr>
          <p:cNvPr id="26" name="object 8">
            <a:extLst>
              <a:ext uri="{FF2B5EF4-FFF2-40B4-BE49-F238E27FC236}">
                <a16:creationId xmlns:a16="http://schemas.microsoft.com/office/drawing/2014/main" id="{13A34846-6FD5-46FF-8D63-7075BFC2F7E0}"/>
              </a:ext>
            </a:extLst>
          </p:cNvPr>
          <p:cNvSpPr txBox="1"/>
          <p:nvPr/>
        </p:nvSpPr>
        <p:spPr>
          <a:xfrm>
            <a:off x="4828589" y="4199537"/>
            <a:ext cx="1781607" cy="473843"/>
          </a:xfrm>
          <a:prstGeom prst="rect">
            <a:avLst/>
          </a:prstGeom>
          <a:noFill/>
          <a:ln cap="flat">
            <a:noFill/>
          </a:ln>
        </p:spPr>
        <p:txBody>
          <a:bodyPr vert="horz" wrap="square" lIns="0" tIns="12060" rIns="0" bIns="0" anchor="t" anchorCtr="1" compatLnSpc="1">
            <a:spAutoFit/>
          </a:bodyPr>
          <a:lstStyle/>
          <a:p>
            <a:pPr marL="12701" marR="5084" algn="ctr">
              <a:tabLst>
                <a:tab pos="191137" algn="l"/>
              </a:tabLst>
              <a:defRPr sz="1800" b="0" i="0" u="none" strike="noStrike" kern="0" cap="none" spc="0" baseline="0">
                <a:solidFill>
                  <a:srgbClr val="000000"/>
                </a:solidFill>
                <a:uFillTx/>
              </a:defRPr>
            </a:pPr>
            <a:r>
              <a:rPr lang="en-US" sz="1000" i="1" spc="-5" dirty="0">
                <a:solidFill>
                  <a:srgbClr val="1F497D"/>
                </a:solidFill>
                <a:latin typeface="Tahoma"/>
                <a:cs typeface="Tahoma"/>
              </a:rPr>
              <a:t>FinTech Club member </a:t>
            </a:r>
          </a:p>
          <a:p>
            <a:pPr marL="12701" marR="5084" algn="ctr">
              <a:tabLst>
                <a:tab pos="191137" algn="l"/>
              </a:tabLst>
              <a:defRPr sz="1800" b="0" i="0" u="none" strike="noStrike" kern="0" cap="none" spc="0" baseline="0">
                <a:solidFill>
                  <a:srgbClr val="000000"/>
                </a:solidFill>
                <a:uFillTx/>
              </a:defRPr>
            </a:pPr>
            <a:r>
              <a:rPr lang="en-US" sz="1000" i="1" spc="-5" dirty="0">
                <a:solidFill>
                  <a:srgbClr val="1F497D"/>
                </a:solidFill>
                <a:latin typeface="Tahoma"/>
                <a:cs typeface="Tahoma"/>
              </a:rPr>
              <a:t>(P. MAHAPATRA) presenting an AI business proposal</a:t>
            </a:r>
          </a:p>
        </p:txBody>
      </p:sp>
      <p:sp>
        <p:nvSpPr>
          <p:cNvPr id="27" name="object 8">
            <a:extLst>
              <a:ext uri="{FF2B5EF4-FFF2-40B4-BE49-F238E27FC236}">
                <a16:creationId xmlns:a16="http://schemas.microsoft.com/office/drawing/2014/main" id="{2C1625E2-E838-4984-A9F7-7277145F2F7C}"/>
              </a:ext>
            </a:extLst>
          </p:cNvPr>
          <p:cNvSpPr txBox="1"/>
          <p:nvPr/>
        </p:nvSpPr>
        <p:spPr>
          <a:xfrm>
            <a:off x="4904658" y="2318845"/>
            <a:ext cx="1696568" cy="473851"/>
          </a:xfrm>
          <a:prstGeom prst="rect">
            <a:avLst/>
          </a:prstGeom>
          <a:noFill/>
          <a:ln cap="flat">
            <a:noFill/>
          </a:ln>
        </p:spPr>
        <p:txBody>
          <a:bodyPr vert="horz" wrap="square" lIns="0" tIns="12060" rIns="0" bIns="0" anchor="t" anchorCtr="1" compatLnSpc="1">
            <a:spAutoFit/>
          </a:bodyPr>
          <a:lstStyle/>
          <a:p>
            <a:pPr marL="12701" marR="5084" algn="ctr">
              <a:spcBef>
                <a:spcPts val="95"/>
              </a:spcBef>
              <a:spcAft>
                <a:spcPts val="300"/>
              </a:spcAft>
              <a:tabLst>
                <a:tab pos="191137" algn="l"/>
              </a:tabLst>
              <a:defRPr sz="1800" b="0" i="0" u="none" strike="noStrike" kern="0" cap="none" spc="0" baseline="0">
                <a:solidFill>
                  <a:srgbClr val="000000"/>
                </a:solidFill>
                <a:uFillTx/>
              </a:defRPr>
            </a:pPr>
            <a:r>
              <a:rPr lang="en-GB" sz="1000" i="1" spc="-5">
                <a:solidFill>
                  <a:srgbClr val="1F497D"/>
                </a:solidFill>
                <a:latin typeface="Tahoma"/>
                <a:cs typeface="Tahoma"/>
              </a:rPr>
              <a:t>Prof. </a:t>
            </a:r>
            <a:r>
              <a:rPr lang="en-GB" sz="1000" b="1" i="1" spc="-5">
                <a:solidFill>
                  <a:srgbClr val="1F497D"/>
                </a:solidFill>
                <a:latin typeface="Tahoma"/>
                <a:cs typeface="Tahoma"/>
              </a:rPr>
              <a:t>Brian MAK </a:t>
            </a:r>
            <a:r>
              <a:rPr lang="en-GB" sz="1000" i="1" spc="-5">
                <a:solidFill>
                  <a:srgbClr val="1F497D"/>
                </a:solidFill>
                <a:latin typeface="Tahoma"/>
                <a:cs typeface="Tahoma"/>
              </a:rPr>
              <a:t>from </a:t>
            </a:r>
            <a:r>
              <a:rPr lang="en-GB" sz="1000" b="1" i="1" spc="-5">
                <a:solidFill>
                  <a:srgbClr val="1F497D"/>
                </a:solidFill>
                <a:latin typeface="Tahoma"/>
                <a:cs typeface="Tahoma"/>
              </a:rPr>
              <a:t>Computer Science </a:t>
            </a:r>
            <a:r>
              <a:rPr lang="en-GB" sz="1000" i="1" spc="-5">
                <a:solidFill>
                  <a:srgbClr val="1F497D"/>
                </a:solidFill>
                <a:latin typeface="Tahoma"/>
                <a:cs typeface="Tahoma"/>
              </a:rPr>
              <a:t>Dep. teaching the AI course</a:t>
            </a:r>
            <a:endParaRPr lang="en-US" sz="1000" i="1" spc="-5">
              <a:solidFill>
                <a:srgbClr val="1F497D"/>
              </a:solidFill>
              <a:latin typeface="Tahoma"/>
              <a:cs typeface="Tahoma"/>
            </a:endParaRPr>
          </a:p>
        </p:txBody>
      </p:sp>
      <p:pic>
        <p:nvPicPr>
          <p:cNvPr id="29" name="Image 5">
            <a:extLst>
              <a:ext uri="{FF2B5EF4-FFF2-40B4-BE49-F238E27FC236}">
                <a16:creationId xmlns:a16="http://schemas.microsoft.com/office/drawing/2014/main" id="{EA689086-DF3B-4D31-8657-3FDE2F22BF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71586" y="946166"/>
            <a:ext cx="1838611" cy="1378951"/>
          </a:xfrm>
          <a:prstGeom prst="rect">
            <a:avLst/>
          </a:prstGeom>
          <a:noFill/>
          <a:ln cap="flat">
            <a:noFill/>
          </a:ln>
        </p:spPr>
      </p:pic>
      <p:pic>
        <p:nvPicPr>
          <p:cNvPr id="30" name="Image 7">
            <a:extLst>
              <a:ext uri="{FF2B5EF4-FFF2-40B4-BE49-F238E27FC236}">
                <a16:creationId xmlns:a16="http://schemas.microsoft.com/office/drawing/2014/main" id="{2F6BCC8E-875B-4206-8C84-E8573F1E90E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71586" y="2801904"/>
            <a:ext cx="1838611" cy="1378951"/>
          </a:xfrm>
          <a:prstGeom prst="rect">
            <a:avLst/>
          </a:prstGeom>
          <a:noFill/>
          <a:ln cap="flat">
            <a:noFill/>
          </a:ln>
        </p:spPr>
      </p:pic>
      <p:sp>
        <p:nvSpPr>
          <p:cNvPr id="31" name="object 52">
            <a:extLst>
              <a:ext uri="{FF2B5EF4-FFF2-40B4-BE49-F238E27FC236}">
                <a16:creationId xmlns:a16="http://schemas.microsoft.com/office/drawing/2014/main" id="{D2ED9798-3546-4605-B860-852493D022BC}"/>
              </a:ext>
            </a:extLst>
          </p:cNvPr>
          <p:cNvSpPr txBox="1"/>
          <p:nvPr/>
        </p:nvSpPr>
        <p:spPr>
          <a:xfrm>
            <a:off x="5553679" y="4841425"/>
            <a:ext cx="919877" cy="523859"/>
          </a:xfrm>
          <a:prstGeom prst="rect">
            <a:avLst/>
          </a:prstGeom>
          <a:noFill/>
          <a:ln cap="flat">
            <a:noFill/>
          </a:ln>
        </p:spPr>
        <p:txBody>
          <a:bodyPr vert="horz" wrap="square" lIns="0" tIns="12701" rIns="0" bIns="0" anchor="t" anchorCtr="0" compatLnSpc="1">
            <a:spAutoFit/>
          </a:bodyPr>
          <a:lstStyle/>
          <a:p>
            <a:pPr marL="332741">
              <a:lnSpc>
                <a:spcPts val="1635"/>
              </a:lnSpc>
              <a:spcBef>
                <a:spcPts val="100"/>
              </a:spcBef>
              <a:defRPr sz="1800" b="0" i="0" u="none" strike="noStrike" kern="0" cap="none" spc="0" baseline="0">
                <a:solidFill>
                  <a:srgbClr val="000000"/>
                </a:solidFill>
                <a:uFillTx/>
              </a:defRPr>
            </a:pPr>
            <a:r>
              <a:rPr lang="en-US" sz="1400" b="1" spc="-10">
                <a:solidFill>
                  <a:srgbClr val="1F497D"/>
                </a:solidFill>
                <a:latin typeface="Tahoma"/>
                <a:cs typeface="Tahoma"/>
              </a:rPr>
              <a:t>10+</a:t>
            </a:r>
            <a:endParaRPr lang="en-US" sz="1400">
              <a:solidFill>
                <a:srgbClr val="1F497D"/>
              </a:solidFill>
              <a:latin typeface="Tahoma"/>
              <a:cs typeface="Tahoma"/>
            </a:endParaRPr>
          </a:p>
          <a:p>
            <a:pPr marL="12701" marR="5084" algn="ctr">
              <a:lnSpc>
                <a:spcPts val="1200"/>
              </a:lnSpc>
              <a:spcBef>
                <a:spcPts val="130"/>
              </a:spcBef>
              <a:defRPr sz="1800" b="0" i="0" u="none" strike="noStrike" kern="0" cap="none" spc="0" baseline="0">
                <a:solidFill>
                  <a:srgbClr val="000000"/>
                </a:solidFill>
                <a:uFillTx/>
              </a:defRPr>
            </a:pPr>
            <a:r>
              <a:rPr lang="en-US" sz="900" b="1" i="1" spc="-5">
                <a:solidFill>
                  <a:srgbClr val="1F497D"/>
                </a:solidFill>
                <a:latin typeface="Tahoma"/>
                <a:cs typeface="Tahoma"/>
              </a:rPr>
              <a:t>FinTech related electives!</a:t>
            </a:r>
            <a:endParaRPr lang="en-US" sz="900" i="1" spc="-10">
              <a:solidFill>
                <a:srgbClr val="333333"/>
              </a:solidFill>
              <a:latin typeface="Tahoma"/>
              <a:cs typeface="Tahoma"/>
            </a:endParaRPr>
          </a:p>
        </p:txBody>
      </p:sp>
      <p:sp>
        <p:nvSpPr>
          <p:cNvPr id="32" name="object 53">
            <a:extLst>
              <a:ext uri="{FF2B5EF4-FFF2-40B4-BE49-F238E27FC236}">
                <a16:creationId xmlns:a16="http://schemas.microsoft.com/office/drawing/2014/main" id="{D366D3DE-CC25-44ED-9FE4-9189C57833E5}"/>
              </a:ext>
            </a:extLst>
          </p:cNvPr>
          <p:cNvSpPr/>
          <p:nvPr/>
        </p:nvSpPr>
        <p:spPr>
          <a:xfrm>
            <a:off x="5020154" y="4841425"/>
            <a:ext cx="533534" cy="476987"/>
          </a:xfrm>
          <a:prstGeom prst="rect">
            <a:avLst/>
          </a:prstGeom>
          <a:blipFill>
            <a:blip r:embed="rId4">
              <a:alphaModFix/>
            </a:blip>
            <a:stretch>
              <a:fillRect/>
            </a:stretch>
          </a:blipFill>
          <a:ln cap="flat">
            <a:noFill/>
            <a:prstDash val="solid"/>
          </a:ln>
        </p:spPr>
        <p:txBody>
          <a:bodyPr vert="horz" wrap="square" lIns="0" tIns="0" rIns="0" bIns="0"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0" cap="none" spc="0" normalizeH="0" baseline="0" noProof="0">
              <a:ln>
                <a:noFill/>
              </a:ln>
              <a:solidFill>
                <a:srgbClr val="1F497D"/>
              </a:solidFill>
              <a:effectLst/>
              <a:uLnTx/>
              <a:uFillTx/>
            </a:endParaRPr>
          </a:p>
        </p:txBody>
      </p:sp>
      <p:sp>
        <p:nvSpPr>
          <p:cNvPr id="41" name="object 3">
            <a:extLst>
              <a:ext uri="{FF2B5EF4-FFF2-40B4-BE49-F238E27FC236}">
                <a16:creationId xmlns:a16="http://schemas.microsoft.com/office/drawing/2014/main" id="{D55E9447-DFD7-4693-9222-74D0BF9FBC0D}"/>
              </a:ext>
            </a:extLst>
          </p:cNvPr>
          <p:cNvSpPr txBox="1"/>
          <p:nvPr/>
        </p:nvSpPr>
        <p:spPr>
          <a:xfrm>
            <a:off x="6629400" y="9601200"/>
            <a:ext cx="466554" cy="151324"/>
          </a:xfrm>
          <a:prstGeom prst="rect">
            <a:avLst/>
          </a:prstGeom>
          <a:noFill/>
          <a:ln cap="flat">
            <a:noFill/>
          </a:ln>
        </p:spPr>
        <p:txBody>
          <a:bodyPr vert="horz" wrap="square" lIns="0" tIns="12701" rIns="0" bIns="0" anchor="t" anchorCtr="0" compatLnSpc="1">
            <a:spAutoFit/>
          </a:bodyPr>
          <a:lstStyle/>
          <a:p>
            <a:pPr marL="12701">
              <a:spcBef>
                <a:spcPts val="100"/>
              </a:spcBef>
              <a:defRPr sz="1800" b="0" i="0" u="none" strike="noStrike" kern="0" cap="none" spc="0" baseline="0">
                <a:solidFill>
                  <a:srgbClr val="000000"/>
                </a:solidFill>
                <a:uFillTx/>
              </a:defRPr>
            </a:pPr>
            <a:r>
              <a:rPr lang="fr-FR" sz="900">
                <a:solidFill>
                  <a:srgbClr val="333333"/>
                </a:solidFill>
                <a:latin typeface="Tahoma"/>
                <a:cs typeface="Tahoma"/>
              </a:rPr>
              <a:t>6</a:t>
            </a:r>
            <a:endParaRPr lang="fr-FR" sz="900">
              <a:solidFill>
                <a:srgbClr val="000000"/>
              </a:solidFill>
              <a:latin typeface="Tahoma"/>
              <a:cs typeface="Tahoma"/>
            </a:endParaRPr>
          </a:p>
        </p:txBody>
      </p:sp>
      <p:grpSp>
        <p:nvGrpSpPr>
          <p:cNvPr id="42" name="Group 35">
            <a:extLst>
              <a:ext uri="{FF2B5EF4-FFF2-40B4-BE49-F238E27FC236}">
                <a16:creationId xmlns:a16="http://schemas.microsoft.com/office/drawing/2014/main" id="{E9AED8BD-DA22-4EEB-A61A-1ADF1590CAE5}"/>
              </a:ext>
            </a:extLst>
          </p:cNvPr>
          <p:cNvGrpSpPr/>
          <p:nvPr/>
        </p:nvGrpSpPr>
        <p:grpSpPr>
          <a:xfrm>
            <a:off x="202924" y="5501988"/>
            <a:ext cx="6419097" cy="782266"/>
            <a:chOff x="202923" y="5309445"/>
            <a:chExt cx="6419097" cy="782266"/>
          </a:xfrm>
        </p:grpSpPr>
        <p:sp>
          <p:nvSpPr>
            <p:cNvPr id="43" name="object 47">
              <a:extLst>
                <a:ext uri="{FF2B5EF4-FFF2-40B4-BE49-F238E27FC236}">
                  <a16:creationId xmlns:a16="http://schemas.microsoft.com/office/drawing/2014/main" id="{23F91734-E0C7-42CD-9F05-C56AD1AB8D0D}"/>
                </a:ext>
              </a:extLst>
            </p:cNvPr>
            <p:cNvSpPr txBox="1"/>
            <p:nvPr/>
          </p:nvSpPr>
          <p:spPr>
            <a:xfrm>
              <a:off x="202923" y="5309445"/>
              <a:ext cx="6419097" cy="782266"/>
            </a:xfrm>
            <a:prstGeom prst="rect">
              <a:avLst/>
            </a:prstGeom>
            <a:noFill/>
            <a:ln cap="flat">
              <a:noFill/>
            </a:ln>
          </p:spPr>
          <p:txBody>
            <a:bodyPr vert="horz" wrap="square" lIns="0" tIns="12701" rIns="0" bIns="0" anchor="t" anchorCtr="0" compatLnSpc="1">
              <a:spAutoFit/>
            </a:bodyPr>
            <a:lstStyle/>
            <a:p>
              <a:pPr marL="53336" marR="0" lvl="0" indent="0" defTabSz="914400" eaLnBrk="1" fontAlgn="auto" latinLnBrk="0" hangingPunct="1">
                <a:lnSpc>
                  <a:spcPts val="2050"/>
                </a:lnSpc>
                <a:spcBef>
                  <a:spcPts val="100"/>
                </a:spcBef>
                <a:spcAft>
                  <a:spcPts val="0"/>
                </a:spcAft>
                <a:buClrTx/>
                <a:buSzTx/>
                <a:buFontTx/>
                <a:buNone/>
                <a:tabLst/>
                <a:defRPr sz="1800" b="0" i="0" u="none" strike="noStrike" kern="0" cap="none" spc="0" baseline="0">
                  <a:solidFill>
                    <a:srgbClr val="000000"/>
                  </a:solidFill>
                  <a:uFillTx/>
                </a:defRPr>
              </a:pPr>
              <a:r>
                <a:rPr kumimoji="0" lang="en-GB" sz="1800" b="1" i="0" u="none" strike="noStrike" kern="0" cap="none" spc="-5" normalizeH="0" baseline="0" noProof="0" dirty="0">
                  <a:ln>
                    <a:noFill/>
                  </a:ln>
                  <a:solidFill>
                    <a:srgbClr val="1F497D"/>
                  </a:solidFill>
                  <a:effectLst/>
                  <a:uLnTx/>
                  <a:uFillTx/>
                  <a:latin typeface="Tahoma"/>
                  <a:cs typeface="Tahoma"/>
                </a:rPr>
                <a:t>FinTech Know How!</a:t>
              </a:r>
              <a:endParaRPr kumimoji="0" lang="en-GB" sz="1800" b="0" i="0" u="none" strike="noStrike" kern="0" cap="none" spc="0" normalizeH="0" baseline="0" noProof="0" dirty="0">
                <a:ln>
                  <a:noFill/>
                </a:ln>
                <a:solidFill>
                  <a:srgbClr val="1F497D"/>
                </a:solidFill>
                <a:effectLst/>
                <a:uLnTx/>
                <a:uFillTx/>
                <a:latin typeface="Tahoma"/>
                <a:cs typeface="Tahoma"/>
              </a:endParaRPr>
            </a:p>
            <a:p>
              <a:pPr marL="53336" marR="0" lvl="0" indent="0" defTabSz="914400" eaLnBrk="1" fontAlgn="auto" latinLnBrk="0" hangingPunct="1">
                <a:lnSpc>
                  <a:spcPts val="1330"/>
                </a:lnSpc>
                <a:spcBef>
                  <a:spcPts val="0"/>
                </a:spcBef>
                <a:spcAft>
                  <a:spcPts val="0"/>
                </a:spcAft>
                <a:buClrTx/>
                <a:buSzTx/>
                <a:buFontTx/>
                <a:buNone/>
                <a:tabLst/>
                <a:defRPr sz="1800" b="0" i="0" u="none" strike="noStrike" kern="0" cap="none" spc="0" baseline="0">
                  <a:solidFill>
                    <a:srgbClr val="000000"/>
                  </a:solidFill>
                  <a:uFillTx/>
                </a:defRPr>
              </a:pPr>
              <a:r>
                <a:rPr kumimoji="0" lang="en-GB" sz="1200" b="0" i="0" u="none" strike="noStrike" kern="0" cap="none" spc="-5" normalizeH="0" baseline="0" noProof="0" dirty="0">
                  <a:ln>
                    <a:noFill/>
                  </a:ln>
                  <a:solidFill>
                    <a:srgbClr val="1F497D"/>
                  </a:solidFill>
                  <a:effectLst/>
                  <a:uLnTx/>
                  <a:uFillTx/>
                  <a:latin typeface="Tahoma"/>
                  <a:cs typeface="Tahoma"/>
                </a:rPr>
                <a:t>Applied Deep Learning- CHATBOTS</a:t>
              </a:r>
            </a:p>
            <a:p>
              <a:pPr marL="12701" marR="5084" lvl="0" algn="just" defTabSz="914400" eaLnBrk="1" fontAlgn="auto" latinLnBrk="0" hangingPunct="1">
                <a:lnSpc>
                  <a:spcPct val="100000"/>
                </a:lnSpc>
                <a:spcBef>
                  <a:spcPts val="95"/>
                </a:spcBef>
                <a:spcAft>
                  <a:spcPts val="0"/>
                </a:spcAft>
                <a:buClrTx/>
                <a:buSzPct val="100000"/>
                <a:tabLst>
                  <a:tab pos="191137" algn="l"/>
                </a:tabLst>
                <a:defRPr sz="1800" b="0" i="0" u="none" strike="noStrike" kern="0" cap="none" spc="0" baseline="0">
                  <a:solidFill>
                    <a:srgbClr val="000000"/>
                  </a:solidFill>
                  <a:uFillTx/>
                </a:defRPr>
              </a:pPr>
              <a:endParaRPr kumimoji="0" lang="en-GB" sz="1000" b="0" i="0" u="none" strike="noStrike" kern="0" cap="none" spc="-10" normalizeH="0" baseline="0" noProof="0" dirty="0">
                <a:ln>
                  <a:noFill/>
                </a:ln>
                <a:solidFill>
                  <a:srgbClr val="5F5F5F"/>
                </a:solidFill>
                <a:effectLst/>
                <a:uLnTx/>
                <a:uFillTx/>
                <a:latin typeface="Tahoma"/>
                <a:cs typeface="Tahoma"/>
              </a:endParaRPr>
            </a:p>
            <a:p>
              <a:pPr marL="184151" marR="5084" lvl="0" indent="-171450" algn="just" defTabSz="914400" eaLnBrk="1" fontAlgn="auto" latinLnBrk="0" hangingPunct="1">
                <a:lnSpc>
                  <a:spcPct val="100000"/>
                </a:lnSpc>
                <a:spcBef>
                  <a:spcPts val="95"/>
                </a:spcBef>
                <a:spcAft>
                  <a:spcPts val="0"/>
                </a:spcAft>
                <a:buClrTx/>
                <a:buSzPct val="100000"/>
                <a:buFont typeface="Arial" pitchFamily="34"/>
                <a:buChar char="•"/>
                <a:tabLst>
                  <a:tab pos="191137" algn="l"/>
                </a:tabLst>
                <a:defRPr sz="1800" b="0" i="0" u="none" strike="noStrike" kern="0" cap="none" spc="0" baseline="0">
                  <a:solidFill>
                    <a:srgbClr val="000000"/>
                  </a:solidFill>
                  <a:uFillTx/>
                </a:defRPr>
              </a:pPr>
              <a:endParaRPr kumimoji="0" lang="en-GB" sz="1000" b="0" i="0" u="none" strike="noStrike" kern="0" cap="none" spc="-10" normalizeH="0" baseline="0" noProof="0" dirty="0">
                <a:ln>
                  <a:noFill/>
                </a:ln>
                <a:solidFill>
                  <a:srgbClr val="5F5F5F"/>
                </a:solidFill>
                <a:effectLst/>
                <a:uLnTx/>
                <a:uFillTx/>
                <a:latin typeface="Tahoma"/>
                <a:cs typeface="Tahoma"/>
              </a:endParaRPr>
            </a:p>
          </p:txBody>
        </p:sp>
        <p:sp>
          <p:nvSpPr>
            <p:cNvPr id="44" name="object 7">
              <a:extLst>
                <a:ext uri="{FF2B5EF4-FFF2-40B4-BE49-F238E27FC236}">
                  <a16:creationId xmlns:a16="http://schemas.microsoft.com/office/drawing/2014/main" id="{8FD39B06-B2AA-4DCB-9E2A-E8ADBDD73EED}"/>
                </a:ext>
              </a:extLst>
            </p:cNvPr>
            <p:cNvSpPr/>
            <p:nvPr/>
          </p:nvSpPr>
          <p:spPr>
            <a:xfrm flipV="1">
              <a:off x="266895" y="5732602"/>
              <a:ext cx="6263996" cy="45720"/>
            </a:xfrm>
            <a:custGeom>
              <a:avLst/>
              <a:gdLst>
                <a:gd name="f0" fmla="val w"/>
                <a:gd name="f1" fmla="val h"/>
                <a:gd name="f2" fmla="val 0"/>
                <a:gd name="f3" fmla="val 6264000"/>
                <a:gd name="f4" fmla="val 45719"/>
                <a:gd name="f5" fmla="val 6263683"/>
                <a:gd name="f6" fmla="*/ f0 1 6264000"/>
                <a:gd name="f7" fmla="*/ f1 1 45719"/>
                <a:gd name="f8" fmla="val f2"/>
                <a:gd name="f9" fmla="val f3"/>
                <a:gd name="f10" fmla="val f4"/>
                <a:gd name="f11" fmla="+- f10 0 f8"/>
                <a:gd name="f12" fmla="+- f9 0 f8"/>
                <a:gd name="f13" fmla="*/ f12 1 6264000"/>
                <a:gd name="f14" fmla="*/ f11 1 45719"/>
                <a:gd name="f15" fmla="*/ 0 1 f13"/>
                <a:gd name="f16" fmla="*/ 6264000 1 f13"/>
                <a:gd name="f17" fmla="*/ 0 1 f14"/>
                <a:gd name="f18" fmla="*/ 45719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6264000" h="45719">
                  <a:moveTo>
                    <a:pt x="f2" y="f2"/>
                  </a:moveTo>
                  <a:lnTo>
                    <a:pt x="f5" y="f2"/>
                  </a:lnTo>
                </a:path>
              </a:pathLst>
            </a:custGeom>
            <a:noFill/>
            <a:ln w="9144" cap="flat">
              <a:solidFill>
                <a:srgbClr val="333333"/>
              </a:solidFill>
              <a:prstDash val="solid"/>
            </a:ln>
          </p:spPr>
          <p:txBody>
            <a:bodyPr vert="horz" wrap="square" lIns="0" tIns="0" rIns="0" bIns="0"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0" cap="none" spc="0" normalizeH="0" baseline="0" noProof="0">
                <a:ln>
                  <a:noFill/>
                </a:ln>
                <a:solidFill>
                  <a:srgbClr val="000000"/>
                </a:solidFill>
                <a:effectLst/>
                <a:uLnTx/>
                <a:uFillTx/>
              </a:endParaRPr>
            </a:p>
          </p:txBody>
        </p:sp>
      </p:grpSp>
      <p:sp>
        <p:nvSpPr>
          <p:cNvPr id="46" name="TextBox 45">
            <a:extLst>
              <a:ext uri="{FF2B5EF4-FFF2-40B4-BE49-F238E27FC236}">
                <a16:creationId xmlns:a16="http://schemas.microsoft.com/office/drawing/2014/main" id="{BBC57652-882F-40EA-AEA9-D4FF45C3A118}"/>
              </a:ext>
            </a:extLst>
          </p:cNvPr>
          <p:cNvSpPr txBox="1"/>
          <p:nvPr/>
        </p:nvSpPr>
        <p:spPr>
          <a:xfrm>
            <a:off x="576185" y="9372045"/>
            <a:ext cx="1743556" cy="553998"/>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en-US" sz="1000" i="1" kern="0" spc="-5" dirty="0">
                <a:solidFill>
                  <a:srgbClr val="1F497D"/>
                </a:solidFill>
                <a:latin typeface="Tahoma"/>
                <a:cs typeface="Tahoma"/>
              </a:rPr>
              <a:t>Bank of America Erica AI Chatbot</a:t>
            </a:r>
            <a:endParaRPr lang="en-IN" sz="1000" i="1" kern="0" spc="-5" dirty="0">
              <a:solidFill>
                <a:srgbClr val="1F497D"/>
              </a:solidFill>
              <a:latin typeface="Tahoma"/>
              <a:cs typeface="Tahoma"/>
            </a:endParaRPr>
          </a:p>
          <a:p>
            <a:pPr>
              <a:defRPr sz="1800" b="0" i="0" u="none" strike="noStrike" kern="0" cap="none" spc="0" baseline="0">
                <a:solidFill>
                  <a:srgbClr val="000000"/>
                </a:solidFill>
                <a:uFillTx/>
              </a:defRPr>
            </a:pPr>
            <a:endParaRPr lang="en-US" sz="1000" b="1" i="1" spc="-10" dirty="0">
              <a:solidFill>
                <a:srgbClr val="000000"/>
              </a:solidFill>
              <a:latin typeface="Tahoma"/>
              <a:cs typeface="Tahoma"/>
            </a:endParaRPr>
          </a:p>
        </p:txBody>
      </p:sp>
      <p:pic>
        <p:nvPicPr>
          <p:cNvPr id="47" name="Image 12">
            <a:extLst>
              <a:ext uri="{FF2B5EF4-FFF2-40B4-BE49-F238E27FC236}">
                <a16:creationId xmlns:a16="http://schemas.microsoft.com/office/drawing/2014/main" id="{404C7184-8F02-402A-8991-A4CC6B49A4F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86648" y="9563673"/>
            <a:ext cx="466554" cy="247354"/>
          </a:xfrm>
          <a:prstGeom prst="rect">
            <a:avLst/>
          </a:prstGeom>
          <a:noFill/>
          <a:ln cap="flat">
            <a:noFill/>
          </a:ln>
        </p:spPr>
      </p:pic>
      <p:sp>
        <p:nvSpPr>
          <p:cNvPr id="48" name="TextBox 2">
            <a:extLst>
              <a:ext uri="{FF2B5EF4-FFF2-40B4-BE49-F238E27FC236}">
                <a16:creationId xmlns:a16="http://schemas.microsoft.com/office/drawing/2014/main" id="{70A59128-C273-4E2F-AE73-FC6BCF2DB5D8}"/>
              </a:ext>
            </a:extLst>
          </p:cNvPr>
          <p:cNvSpPr txBox="1"/>
          <p:nvPr/>
        </p:nvSpPr>
        <p:spPr>
          <a:xfrm>
            <a:off x="2641316" y="6112654"/>
            <a:ext cx="4060596" cy="3793346"/>
          </a:xfrm>
          <a:prstGeom prst="rect">
            <a:avLst/>
          </a:prstGeom>
          <a:noFill/>
        </p:spPr>
        <p:txBody>
          <a:bodyPr wrap="square" rtlCol="0">
            <a:spAutoFit/>
          </a:bodyPr>
          <a:lstStyle/>
          <a:p>
            <a:pPr marL="184151" marR="5084" lvl="0" indent="-171450" algn="just">
              <a:spcBef>
                <a:spcPts val="95"/>
              </a:spcBef>
              <a:spcAft>
                <a:spcPts val="600"/>
              </a:spcAft>
              <a:buSzPct val="100000"/>
              <a:buFont typeface="Wingdings" panose="05000000000000000000" pitchFamily="2" charset="2"/>
              <a:buChar char="§"/>
              <a:tabLst>
                <a:tab pos="191137" algn="l"/>
              </a:tabLst>
              <a:defRPr sz="1800" b="0" i="0" u="none" strike="noStrike" kern="0" cap="none" spc="0" baseline="0">
                <a:solidFill>
                  <a:srgbClr val="000000"/>
                </a:solidFill>
                <a:uFillTx/>
              </a:defRPr>
            </a:pPr>
            <a:r>
              <a:rPr lang="en-GB" sz="1000" kern="0" spc="-5" dirty="0">
                <a:solidFill>
                  <a:srgbClr val="5F5F5F"/>
                </a:solidFill>
                <a:latin typeface="Tahoma"/>
                <a:cs typeface="Tahoma"/>
              </a:rPr>
              <a:t>Banks have started using </a:t>
            </a:r>
            <a:r>
              <a:rPr lang="en-GB" sz="1000" b="1" spc="-10" dirty="0">
                <a:solidFill>
                  <a:srgbClr val="1F497D"/>
                </a:solidFill>
                <a:latin typeface="Tahoma"/>
                <a:cs typeface="Tahoma"/>
              </a:rPr>
              <a:t>Chatbots</a:t>
            </a:r>
            <a:r>
              <a:rPr lang="en-GB" sz="1000" kern="0" spc="-5" dirty="0">
                <a:solidFill>
                  <a:srgbClr val="5F5F5F"/>
                </a:solidFill>
                <a:latin typeface="Tahoma"/>
                <a:cs typeface="Tahoma"/>
              </a:rPr>
              <a:t> to support customer interactions and speed up service for a while now. However, </a:t>
            </a:r>
            <a:r>
              <a:rPr lang="en-GB" sz="1000" b="1" kern="0" spc="-10" dirty="0">
                <a:solidFill>
                  <a:srgbClr val="1F497D"/>
                </a:solidFill>
                <a:latin typeface="Tahoma"/>
                <a:cs typeface="Tahoma"/>
              </a:rPr>
              <a:t>Chatbots</a:t>
            </a:r>
            <a:r>
              <a:rPr lang="en-GB" sz="1000" kern="0" spc="-5" dirty="0">
                <a:solidFill>
                  <a:srgbClr val="5F5F5F"/>
                </a:solidFill>
                <a:latin typeface="Tahoma"/>
                <a:cs typeface="Tahoma"/>
              </a:rPr>
              <a:t> have evolved from being a simple tool to </a:t>
            </a:r>
            <a:r>
              <a:rPr lang="en-GB" sz="1000" b="1" kern="0" spc="-10" dirty="0">
                <a:solidFill>
                  <a:srgbClr val="1F497D"/>
                </a:solidFill>
                <a:latin typeface="Tahoma"/>
                <a:cs typeface="Tahoma"/>
              </a:rPr>
              <a:t>answer FAQs </a:t>
            </a:r>
            <a:r>
              <a:rPr lang="en-GB" sz="1000" kern="0" spc="-5" dirty="0">
                <a:solidFill>
                  <a:srgbClr val="5F5F5F"/>
                </a:solidFill>
                <a:latin typeface="Tahoma"/>
                <a:cs typeface="Tahoma"/>
              </a:rPr>
              <a:t>to a full fledged </a:t>
            </a:r>
            <a:r>
              <a:rPr lang="en-GB" sz="1000" b="1" kern="0" spc="-10" dirty="0">
                <a:solidFill>
                  <a:srgbClr val="1F497D"/>
                </a:solidFill>
                <a:latin typeface="Tahoma"/>
                <a:cs typeface="Tahoma"/>
              </a:rPr>
              <a:t>digital assistant </a:t>
            </a:r>
            <a:r>
              <a:rPr lang="en-GB" sz="1000" kern="0" spc="-5" dirty="0">
                <a:solidFill>
                  <a:srgbClr val="5F5F5F"/>
                </a:solidFill>
                <a:latin typeface="Tahoma"/>
                <a:cs typeface="Tahoma"/>
              </a:rPr>
              <a:t>that can initiate conversations and give feedback based on both unstructured and structured data</a:t>
            </a:r>
          </a:p>
          <a:p>
            <a:pPr marL="184151" marR="5084" lvl="0" indent="-171450" algn="just">
              <a:spcBef>
                <a:spcPts val="95"/>
              </a:spcBef>
              <a:spcAft>
                <a:spcPts val="600"/>
              </a:spcAft>
              <a:buSzPct val="100000"/>
              <a:buFont typeface="Wingdings" panose="05000000000000000000" pitchFamily="2" charset="2"/>
              <a:buChar char="§"/>
              <a:tabLst>
                <a:tab pos="191137" algn="l"/>
              </a:tabLst>
              <a:defRPr sz="1800" b="0" i="0" u="none" strike="noStrike" kern="0" cap="none" spc="0" baseline="0">
                <a:solidFill>
                  <a:srgbClr val="000000"/>
                </a:solidFill>
                <a:uFillTx/>
              </a:defRPr>
            </a:pPr>
            <a:r>
              <a:rPr lang="en-GB" sz="1000" kern="0" spc="-5" dirty="0">
                <a:solidFill>
                  <a:srgbClr val="5F5F5F"/>
                </a:solidFill>
                <a:latin typeface="Tahoma"/>
                <a:cs typeface="Tahoma"/>
              </a:rPr>
              <a:t>Intelligent Chatbots are often powered by a Deep Learning Algorithm called </a:t>
            </a:r>
            <a:r>
              <a:rPr lang="en-GB" sz="1000" b="1" kern="0" spc="-10" dirty="0">
                <a:solidFill>
                  <a:srgbClr val="1F497D"/>
                </a:solidFill>
                <a:latin typeface="Tahoma"/>
                <a:cs typeface="Tahoma"/>
              </a:rPr>
              <a:t>Recurrent Neural Networks (RNN). </a:t>
            </a:r>
            <a:r>
              <a:rPr lang="en-GB" sz="1000" kern="0" spc="-5" dirty="0">
                <a:solidFill>
                  <a:srgbClr val="5F5F5F"/>
                </a:solidFill>
                <a:latin typeface="Tahoma"/>
                <a:cs typeface="Tahoma"/>
              </a:rPr>
              <a:t>RNNs are multi-layered neural networks that store information in </a:t>
            </a:r>
            <a:r>
              <a:rPr lang="en-GB" sz="1000" b="1" kern="0" spc="-10" dirty="0">
                <a:solidFill>
                  <a:srgbClr val="1F497D"/>
                </a:solidFill>
                <a:latin typeface="Tahoma"/>
                <a:cs typeface="Tahoma"/>
              </a:rPr>
              <a:t>context nodes, </a:t>
            </a:r>
            <a:r>
              <a:rPr lang="en-GB" sz="1000" kern="0" spc="-5" dirty="0">
                <a:solidFill>
                  <a:srgbClr val="5F5F5F"/>
                </a:solidFill>
                <a:latin typeface="Tahoma"/>
                <a:cs typeface="Tahoma"/>
              </a:rPr>
              <a:t>allowing them to learn data sequences in an iterative manner over time and output relevant data sequences as per the input query</a:t>
            </a:r>
          </a:p>
          <a:p>
            <a:pPr marL="184151" marR="5084" lvl="0" indent="-171450" algn="just">
              <a:spcBef>
                <a:spcPts val="95"/>
              </a:spcBef>
              <a:spcAft>
                <a:spcPts val="600"/>
              </a:spcAft>
              <a:buSzPct val="100000"/>
              <a:buFont typeface="Wingdings" panose="05000000000000000000" pitchFamily="2" charset="2"/>
              <a:buChar char="§"/>
              <a:tabLst>
                <a:tab pos="191137" algn="l"/>
              </a:tabLst>
              <a:defRPr sz="1800" b="0" i="0" u="none" strike="noStrike" kern="0" cap="none" spc="0" baseline="0">
                <a:solidFill>
                  <a:srgbClr val="000000"/>
                </a:solidFill>
                <a:uFillTx/>
              </a:defRPr>
            </a:pPr>
            <a:r>
              <a:rPr lang="en-GB" sz="1000" kern="0" spc="-5" dirty="0">
                <a:solidFill>
                  <a:srgbClr val="5F5F5F"/>
                </a:solidFill>
                <a:latin typeface="Tahoma"/>
                <a:cs typeface="Tahoma"/>
              </a:rPr>
              <a:t>Chatbots that can address more </a:t>
            </a:r>
            <a:r>
              <a:rPr lang="en-GB" sz="1000" b="1" kern="0" spc="-10" dirty="0">
                <a:solidFill>
                  <a:srgbClr val="1F497D"/>
                </a:solidFill>
                <a:latin typeface="Tahoma"/>
                <a:cs typeface="Tahoma"/>
              </a:rPr>
              <a:t>nuanced customer needs </a:t>
            </a:r>
            <a:r>
              <a:rPr lang="en-GB" sz="1000" kern="0" spc="-5" dirty="0">
                <a:solidFill>
                  <a:srgbClr val="5F5F5F"/>
                </a:solidFill>
                <a:latin typeface="Tahoma"/>
                <a:cs typeface="Tahoma"/>
              </a:rPr>
              <a:t>and queries will help </a:t>
            </a:r>
            <a:r>
              <a:rPr lang="en-GB" sz="1000" b="1" kern="0" spc="-10" dirty="0">
                <a:solidFill>
                  <a:srgbClr val="1F497D"/>
                </a:solidFill>
                <a:latin typeface="Tahoma"/>
                <a:cs typeface="Tahoma"/>
              </a:rPr>
              <a:t>reduce</a:t>
            </a:r>
            <a:r>
              <a:rPr lang="en-GB" sz="1000" kern="0" spc="-5" dirty="0">
                <a:solidFill>
                  <a:srgbClr val="5F5F5F"/>
                </a:solidFill>
                <a:latin typeface="Tahoma"/>
                <a:cs typeface="Tahoma"/>
              </a:rPr>
              <a:t> the occurrence of handover of queries to human agents and help </a:t>
            </a:r>
            <a:r>
              <a:rPr lang="en-GB" sz="1000" b="1" kern="0" spc="-10" dirty="0">
                <a:solidFill>
                  <a:srgbClr val="1F497D"/>
                </a:solidFill>
                <a:latin typeface="Tahoma"/>
                <a:cs typeface="Tahoma"/>
              </a:rPr>
              <a:t>increase</a:t>
            </a:r>
            <a:r>
              <a:rPr lang="en-GB" sz="1000" kern="0" spc="-5" dirty="0">
                <a:solidFill>
                  <a:srgbClr val="5F5F5F"/>
                </a:solidFill>
                <a:latin typeface="Tahoma"/>
                <a:cs typeface="Tahoma"/>
              </a:rPr>
              <a:t> the  overall productivity of the organization</a:t>
            </a:r>
          </a:p>
          <a:p>
            <a:pPr marL="184151" marR="5084" lvl="0" indent="-171450" algn="just">
              <a:spcBef>
                <a:spcPts val="95"/>
              </a:spcBef>
              <a:spcAft>
                <a:spcPts val="600"/>
              </a:spcAft>
              <a:buSzPct val="100000"/>
              <a:buFont typeface="Wingdings" panose="05000000000000000000" pitchFamily="2" charset="2"/>
              <a:buChar char="§"/>
              <a:tabLst>
                <a:tab pos="191137" algn="l"/>
              </a:tabLst>
              <a:defRPr sz="1800" b="0" i="0" u="none" strike="noStrike" kern="0" cap="none" spc="0" baseline="0">
                <a:solidFill>
                  <a:srgbClr val="000000"/>
                </a:solidFill>
                <a:uFillTx/>
              </a:defRPr>
            </a:pPr>
            <a:r>
              <a:rPr lang="en-GB" sz="1000" kern="0" spc="-5" dirty="0">
                <a:solidFill>
                  <a:srgbClr val="5F5F5F"/>
                </a:solidFill>
                <a:latin typeface="Tahoma"/>
                <a:cs typeface="Tahoma"/>
              </a:rPr>
              <a:t>According to Gartner, Inc- ”</a:t>
            </a:r>
            <a:r>
              <a:rPr lang="en-GB" sz="1000" b="1" kern="0" spc="-10" dirty="0">
                <a:solidFill>
                  <a:srgbClr val="1F497D"/>
                </a:solidFill>
                <a:latin typeface="Tahoma"/>
                <a:cs typeface="Tahoma"/>
              </a:rPr>
              <a:t>Twenty-five percent </a:t>
            </a:r>
            <a:r>
              <a:rPr lang="en-GB" sz="1000" kern="0" spc="-5" dirty="0">
                <a:solidFill>
                  <a:srgbClr val="5F5F5F"/>
                </a:solidFill>
                <a:latin typeface="Tahoma"/>
                <a:cs typeface="Tahoma"/>
              </a:rPr>
              <a:t>of customer service and support operations will integrate chatbot technology across engagement channels by 2020, up from </a:t>
            </a:r>
            <a:r>
              <a:rPr lang="en-GB" sz="1000" b="1" kern="0" spc="-10" dirty="0">
                <a:solidFill>
                  <a:srgbClr val="1F497D"/>
                </a:solidFill>
                <a:latin typeface="Tahoma"/>
                <a:cs typeface="Tahoma"/>
              </a:rPr>
              <a:t>less than two percent </a:t>
            </a:r>
            <a:r>
              <a:rPr lang="en-GB" sz="1000" kern="0" spc="-5" dirty="0">
                <a:solidFill>
                  <a:srgbClr val="5F5F5F"/>
                </a:solidFill>
                <a:latin typeface="Tahoma"/>
                <a:cs typeface="Tahoma"/>
              </a:rPr>
              <a:t>in 2017”</a:t>
            </a:r>
          </a:p>
          <a:p>
            <a:endParaRPr lang="en-US" dirty="0"/>
          </a:p>
        </p:txBody>
      </p:sp>
      <p:pic>
        <p:nvPicPr>
          <p:cNvPr id="49" name="Picture 3">
            <a:extLst>
              <a:ext uri="{FF2B5EF4-FFF2-40B4-BE49-F238E27FC236}">
                <a16:creationId xmlns:a16="http://schemas.microsoft.com/office/drawing/2014/main" id="{65B68900-3F57-4082-8864-2817C3866B7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66896" y="6096000"/>
            <a:ext cx="2362135" cy="3300429"/>
          </a:xfrm>
          <a:prstGeom prst="rect">
            <a:avLst/>
          </a:prstGeom>
        </p:spPr>
      </p:pic>
    </p:spTree>
    <p:extLst>
      <p:ext uri="{BB962C8B-B14F-4D97-AF65-F5344CB8AC3E}">
        <p14:creationId xmlns:p14="http://schemas.microsoft.com/office/powerpoint/2010/main" val="2676392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5">
            <a:extLst>
              <a:ext uri="{FF2B5EF4-FFF2-40B4-BE49-F238E27FC236}">
                <a16:creationId xmlns:a16="http://schemas.microsoft.com/office/drawing/2014/main" id="{1EF2960A-B644-4107-8522-0DE5E2203AC8}"/>
              </a:ext>
            </a:extLst>
          </p:cNvPr>
          <p:cNvGrpSpPr/>
          <p:nvPr/>
        </p:nvGrpSpPr>
        <p:grpSpPr>
          <a:xfrm>
            <a:off x="323191" y="153476"/>
            <a:ext cx="6419097" cy="615554"/>
            <a:chOff x="362705" y="0"/>
            <a:chExt cx="6419097" cy="615554"/>
          </a:xfrm>
        </p:grpSpPr>
        <p:sp>
          <p:nvSpPr>
            <p:cNvPr id="20" name="object 47">
              <a:extLst>
                <a:ext uri="{FF2B5EF4-FFF2-40B4-BE49-F238E27FC236}">
                  <a16:creationId xmlns:a16="http://schemas.microsoft.com/office/drawing/2014/main" id="{CDCDDFA2-3F0E-47DF-B8D8-178BC8B3BD3E}"/>
                </a:ext>
              </a:extLst>
            </p:cNvPr>
            <p:cNvSpPr txBox="1"/>
            <p:nvPr/>
          </p:nvSpPr>
          <p:spPr>
            <a:xfrm>
              <a:off x="362705" y="0"/>
              <a:ext cx="6419097" cy="615554"/>
            </a:xfrm>
            <a:prstGeom prst="rect">
              <a:avLst/>
            </a:prstGeom>
            <a:noFill/>
            <a:ln cap="flat">
              <a:noFill/>
            </a:ln>
          </p:spPr>
          <p:txBody>
            <a:bodyPr vert="horz" wrap="square" lIns="0" tIns="12701" rIns="0" bIns="0" anchor="t" anchorCtr="0" compatLnSpc="1">
              <a:spAutoFit/>
            </a:bodyPr>
            <a:lstStyle/>
            <a:p>
              <a:pPr marL="53336" marR="0" lvl="0" indent="0" defTabSz="914400" eaLnBrk="1" fontAlgn="auto" latinLnBrk="0" hangingPunct="1">
                <a:lnSpc>
                  <a:spcPts val="2050"/>
                </a:lnSpc>
                <a:spcBef>
                  <a:spcPts val="100"/>
                </a:spcBef>
                <a:spcAft>
                  <a:spcPts val="0"/>
                </a:spcAft>
                <a:buClrTx/>
                <a:buSzTx/>
                <a:buFontTx/>
                <a:buNone/>
                <a:tabLst/>
                <a:defRPr sz="1800" b="0" i="0" u="none" strike="noStrike" kern="0" cap="none" spc="0" baseline="0">
                  <a:solidFill>
                    <a:srgbClr val="000000"/>
                  </a:solidFill>
                  <a:uFillTx/>
                </a:defRPr>
              </a:pPr>
              <a:r>
                <a:rPr kumimoji="0" lang="en-GB" sz="1800" b="1" i="0" u="none" strike="noStrike" kern="0" cap="none" spc="-5" normalizeH="0" baseline="0" noProof="0" dirty="0">
                  <a:ln>
                    <a:noFill/>
                  </a:ln>
                  <a:solidFill>
                    <a:srgbClr val="1F497D"/>
                  </a:solidFill>
                  <a:effectLst/>
                  <a:uLnTx/>
                  <a:uFillTx/>
                  <a:latin typeface="Tahoma"/>
                  <a:cs typeface="Tahoma"/>
                </a:rPr>
                <a:t>FinTech </a:t>
              </a:r>
              <a:r>
                <a:rPr lang="en-GB" b="1" kern="0" spc="-5" dirty="0">
                  <a:solidFill>
                    <a:srgbClr val="1F497D"/>
                  </a:solidFill>
                  <a:latin typeface="Tahoma"/>
                  <a:cs typeface="Tahoma"/>
                </a:rPr>
                <a:t>markets forecasts</a:t>
              </a:r>
              <a:r>
                <a:rPr kumimoji="0" lang="en-GB" sz="1800" b="1" i="0" u="none" strike="noStrike" kern="0" cap="none" spc="-5" normalizeH="0" baseline="0" noProof="0" dirty="0">
                  <a:ln>
                    <a:noFill/>
                  </a:ln>
                  <a:solidFill>
                    <a:srgbClr val="1F497D"/>
                  </a:solidFill>
                  <a:effectLst/>
                  <a:uLnTx/>
                  <a:uFillTx/>
                  <a:latin typeface="Tahoma"/>
                  <a:cs typeface="Tahoma"/>
                </a:rPr>
                <a:t> </a:t>
              </a:r>
              <a:endParaRPr kumimoji="0" lang="en-GB" sz="1800" b="0" i="0" u="none" strike="noStrike" kern="0" cap="none" spc="0" normalizeH="0" baseline="0" noProof="0" dirty="0">
                <a:ln>
                  <a:noFill/>
                </a:ln>
                <a:solidFill>
                  <a:srgbClr val="1F497D"/>
                </a:solidFill>
                <a:effectLst/>
                <a:uLnTx/>
                <a:uFillTx/>
                <a:latin typeface="Tahoma"/>
                <a:cs typeface="Tahoma"/>
              </a:endParaRPr>
            </a:p>
            <a:p>
              <a:pPr marL="53336" marR="0" lvl="0" indent="0" defTabSz="914400" eaLnBrk="1" fontAlgn="auto" latinLnBrk="0" hangingPunct="1">
                <a:lnSpc>
                  <a:spcPts val="1330"/>
                </a:lnSpc>
                <a:spcBef>
                  <a:spcPts val="0"/>
                </a:spcBef>
                <a:spcAft>
                  <a:spcPts val="0"/>
                </a:spcAft>
                <a:buClrTx/>
                <a:buSzTx/>
                <a:buFontTx/>
                <a:buNone/>
                <a:tabLst/>
                <a:defRPr sz="1800" b="0" i="0" u="none" strike="noStrike" kern="0" cap="none" spc="0" baseline="0">
                  <a:solidFill>
                    <a:srgbClr val="000000"/>
                  </a:solidFill>
                  <a:uFillTx/>
                </a:defRPr>
              </a:pPr>
              <a:r>
                <a:rPr kumimoji="0" lang="en-GB" sz="1200" b="0" i="0" u="none" strike="noStrike" kern="0" cap="none" spc="-5" normalizeH="0" baseline="0" noProof="0" dirty="0">
                  <a:ln>
                    <a:noFill/>
                  </a:ln>
                  <a:solidFill>
                    <a:srgbClr val="1F497D"/>
                  </a:solidFill>
                  <a:effectLst/>
                  <a:uLnTx/>
                  <a:uFillTx/>
                  <a:latin typeface="Tahoma"/>
                  <a:cs typeface="Tahoma"/>
                </a:rPr>
                <a:t>WHAT’S NEXT FOR BLOCKCHAIN IN 2019?</a:t>
              </a:r>
            </a:p>
            <a:p>
              <a:pPr marL="12701" marR="5084" lvl="0" indent="0" algn="just" defTabSz="914400" eaLnBrk="1" fontAlgn="auto" latinLnBrk="0" hangingPunct="1">
                <a:lnSpc>
                  <a:spcPct val="100000"/>
                </a:lnSpc>
                <a:spcBef>
                  <a:spcPts val="95"/>
                </a:spcBef>
                <a:spcAft>
                  <a:spcPts val="0"/>
                </a:spcAft>
                <a:buClrTx/>
                <a:buSzPct val="100000"/>
                <a:buFontTx/>
                <a:buNone/>
                <a:tabLst>
                  <a:tab pos="191137" algn="l"/>
                </a:tabLst>
                <a:defRPr sz="1800" b="0" i="0" u="none" strike="noStrike" kern="0" cap="none" spc="0" baseline="0">
                  <a:solidFill>
                    <a:srgbClr val="000000"/>
                  </a:solidFill>
                  <a:uFillTx/>
                </a:defRPr>
              </a:pPr>
              <a:endParaRPr kumimoji="0" lang="en-GB" sz="1000" b="0" i="0" u="none" strike="noStrike" kern="0" cap="none" spc="-10" normalizeH="0" baseline="0" noProof="0" dirty="0">
                <a:ln>
                  <a:noFill/>
                </a:ln>
                <a:solidFill>
                  <a:srgbClr val="5F5F5F"/>
                </a:solidFill>
                <a:effectLst/>
                <a:uLnTx/>
                <a:uFillTx/>
                <a:latin typeface="Tahoma"/>
                <a:cs typeface="Tahoma"/>
              </a:endParaRPr>
            </a:p>
          </p:txBody>
        </p:sp>
        <p:sp>
          <p:nvSpPr>
            <p:cNvPr id="22" name="object 7">
              <a:extLst>
                <a:ext uri="{FF2B5EF4-FFF2-40B4-BE49-F238E27FC236}">
                  <a16:creationId xmlns:a16="http://schemas.microsoft.com/office/drawing/2014/main" id="{7DEC2991-F46F-4BB0-B9D0-D28B33BE5306}"/>
                </a:ext>
              </a:extLst>
            </p:cNvPr>
            <p:cNvSpPr/>
            <p:nvPr/>
          </p:nvSpPr>
          <p:spPr>
            <a:xfrm flipV="1">
              <a:off x="401458" y="486826"/>
              <a:ext cx="6263996" cy="45720"/>
            </a:xfrm>
            <a:custGeom>
              <a:avLst/>
              <a:gdLst>
                <a:gd name="f0" fmla="val w"/>
                <a:gd name="f1" fmla="val h"/>
                <a:gd name="f2" fmla="val 0"/>
                <a:gd name="f3" fmla="val 6264000"/>
                <a:gd name="f4" fmla="val 45719"/>
                <a:gd name="f5" fmla="val 6263683"/>
                <a:gd name="f6" fmla="*/ f0 1 6264000"/>
                <a:gd name="f7" fmla="*/ f1 1 45719"/>
                <a:gd name="f8" fmla="val f2"/>
                <a:gd name="f9" fmla="val f3"/>
                <a:gd name="f10" fmla="val f4"/>
                <a:gd name="f11" fmla="+- f10 0 f8"/>
                <a:gd name="f12" fmla="+- f9 0 f8"/>
                <a:gd name="f13" fmla="*/ f12 1 6264000"/>
                <a:gd name="f14" fmla="*/ f11 1 45719"/>
                <a:gd name="f15" fmla="*/ 0 1 f13"/>
                <a:gd name="f16" fmla="*/ 6264000 1 f13"/>
                <a:gd name="f17" fmla="*/ 0 1 f14"/>
                <a:gd name="f18" fmla="*/ 45719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6264000" h="45719">
                  <a:moveTo>
                    <a:pt x="f2" y="f2"/>
                  </a:moveTo>
                  <a:lnTo>
                    <a:pt x="f5" y="f2"/>
                  </a:lnTo>
                </a:path>
              </a:pathLst>
            </a:custGeom>
            <a:noFill/>
            <a:ln w="9144" cap="flat">
              <a:solidFill>
                <a:srgbClr val="333333"/>
              </a:solidFill>
              <a:prstDash val="solid"/>
            </a:ln>
          </p:spPr>
          <p:txBody>
            <a:bodyPr vert="horz" wrap="square" lIns="0" tIns="0" rIns="0" bIns="0"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0" cap="none" spc="0" normalizeH="0" baseline="0" noProof="0">
                <a:ln>
                  <a:noFill/>
                </a:ln>
                <a:solidFill>
                  <a:srgbClr val="000000"/>
                </a:solidFill>
                <a:effectLst/>
                <a:uLnTx/>
                <a:uFillTx/>
              </a:endParaRPr>
            </a:p>
          </p:txBody>
        </p:sp>
      </p:grpSp>
      <p:sp>
        <p:nvSpPr>
          <p:cNvPr id="24" name="object 11">
            <a:extLst>
              <a:ext uri="{FF2B5EF4-FFF2-40B4-BE49-F238E27FC236}">
                <a16:creationId xmlns:a16="http://schemas.microsoft.com/office/drawing/2014/main" id="{15E2B4AD-5136-4443-8119-BFA68BE5D4A3}"/>
              </a:ext>
            </a:extLst>
          </p:cNvPr>
          <p:cNvSpPr txBox="1"/>
          <p:nvPr/>
        </p:nvSpPr>
        <p:spPr>
          <a:xfrm>
            <a:off x="283817" y="804528"/>
            <a:ext cx="2361331" cy="5064848"/>
          </a:xfrm>
          <a:prstGeom prst="rect">
            <a:avLst/>
          </a:prstGeom>
        </p:spPr>
        <p:txBody>
          <a:bodyPr vert="horz" wrap="square" lIns="0" tIns="12065" rIns="0" bIns="0" rtlCol="0">
            <a:spAutoFit/>
          </a:bodyPr>
          <a:lstStyle/>
          <a:p>
            <a:pPr marL="184151" marR="5084" indent="-171450" algn="just">
              <a:spcBef>
                <a:spcPts val="95"/>
              </a:spcBef>
              <a:spcAft>
                <a:spcPts val="600"/>
              </a:spcAft>
              <a:buSzPct val="100000"/>
              <a:buFont typeface="Wingdings" panose="05000000000000000000" pitchFamily="2" charset="2"/>
              <a:buChar char="§"/>
              <a:tabLst>
                <a:tab pos="191137" algn="l"/>
              </a:tabLst>
              <a:defRPr sz="1800" b="0" i="0" u="none" strike="noStrike" kern="0" cap="none" spc="0" baseline="0">
                <a:solidFill>
                  <a:srgbClr val="000000"/>
                </a:solidFill>
                <a:uFillTx/>
              </a:defRPr>
            </a:pPr>
            <a:r>
              <a:rPr lang="en-GB" sz="1000" b="1" kern="0" spc="-5" dirty="0">
                <a:solidFill>
                  <a:schemeClr val="tx2"/>
                </a:solidFill>
                <a:latin typeface="Tahoma"/>
                <a:cs typeface="Tahoma"/>
              </a:rPr>
              <a:t>CB Insights </a:t>
            </a:r>
            <a:r>
              <a:rPr lang="en-GB" sz="1000" kern="0" spc="-5" dirty="0">
                <a:solidFill>
                  <a:srgbClr val="5F5F5F"/>
                </a:solidFill>
                <a:latin typeface="Tahoma"/>
                <a:cs typeface="Tahoma"/>
              </a:rPr>
              <a:t>has brought an </a:t>
            </a:r>
            <a:r>
              <a:rPr lang="en-GB" sz="1000" b="1" kern="0" spc="-5" dirty="0">
                <a:solidFill>
                  <a:schemeClr val="tx2"/>
                </a:solidFill>
                <a:latin typeface="Tahoma"/>
                <a:cs typeface="Tahoma"/>
              </a:rPr>
              <a:t>Emerging Trends in Blockchain Technology 2019 </a:t>
            </a:r>
            <a:r>
              <a:rPr lang="en-GB" sz="1000" kern="0" spc="-5" dirty="0">
                <a:solidFill>
                  <a:srgbClr val="5F5F5F"/>
                </a:solidFill>
                <a:latin typeface="Tahoma"/>
                <a:cs typeface="Tahoma"/>
              </a:rPr>
              <a:t>report that highlights the potential of different aspects surrounding the blockchain ecosystem</a:t>
            </a:r>
          </a:p>
          <a:p>
            <a:pPr marL="184151" marR="5084" indent="-171450" algn="just">
              <a:spcBef>
                <a:spcPts val="95"/>
              </a:spcBef>
              <a:spcAft>
                <a:spcPts val="600"/>
              </a:spcAft>
              <a:buSzPct val="100000"/>
              <a:buFont typeface="Wingdings" panose="05000000000000000000" pitchFamily="2" charset="2"/>
              <a:buChar char="§"/>
              <a:tabLst>
                <a:tab pos="191137" algn="l"/>
              </a:tabLst>
              <a:defRPr sz="1800" b="0" i="0" u="none" strike="noStrike" kern="0" cap="none" spc="0" baseline="0">
                <a:solidFill>
                  <a:srgbClr val="000000"/>
                </a:solidFill>
                <a:uFillTx/>
              </a:defRPr>
            </a:pPr>
            <a:r>
              <a:rPr lang="en-GB" sz="1000" b="1" kern="0" spc="-5" dirty="0">
                <a:solidFill>
                  <a:schemeClr val="tx2"/>
                </a:solidFill>
                <a:latin typeface="Tahoma"/>
                <a:cs typeface="Tahoma"/>
              </a:rPr>
              <a:t>Experimental</a:t>
            </a:r>
            <a:r>
              <a:rPr lang="en-GB" sz="1000" kern="0" spc="-5" dirty="0">
                <a:solidFill>
                  <a:srgbClr val="5F5F5F"/>
                </a:solidFill>
                <a:latin typeface="Tahoma"/>
                <a:cs typeface="Tahoma"/>
              </a:rPr>
              <a:t> and </a:t>
            </a:r>
            <a:r>
              <a:rPr lang="en-GB" sz="1000" b="1" kern="0" spc="-5" dirty="0">
                <a:solidFill>
                  <a:schemeClr val="tx2"/>
                </a:solidFill>
                <a:latin typeface="Tahoma"/>
                <a:cs typeface="Tahoma"/>
              </a:rPr>
              <a:t>Threatening</a:t>
            </a:r>
            <a:r>
              <a:rPr lang="en-GB" sz="1000" kern="0" spc="-5" dirty="0">
                <a:solidFill>
                  <a:srgbClr val="5F5F5F"/>
                </a:solidFill>
                <a:latin typeface="Tahoma"/>
                <a:cs typeface="Tahoma"/>
              </a:rPr>
              <a:t> Quadrants are still majors in the industry </a:t>
            </a:r>
          </a:p>
          <a:p>
            <a:pPr marL="184151" marR="5084" indent="-171450" algn="just">
              <a:spcBef>
                <a:spcPts val="95"/>
              </a:spcBef>
              <a:spcAft>
                <a:spcPts val="600"/>
              </a:spcAft>
              <a:buSzPct val="100000"/>
              <a:buFont typeface="Wingdings" panose="05000000000000000000" pitchFamily="2" charset="2"/>
              <a:buChar char="§"/>
              <a:tabLst>
                <a:tab pos="191137" algn="l"/>
              </a:tabLst>
              <a:defRPr sz="1800" b="0" i="0" u="none" strike="noStrike" kern="0" cap="none" spc="0" baseline="0">
                <a:solidFill>
                  <a:srgbClr val="000000"/>
                </a:solidFill>
                <a:uFillTx/>
              </a:defRPr>
            </a:pPr>
            <a:r>
              <a:rPr lang="en-GB" sz="1000" b="1" kern="0" spc="-5" dirty="0" err="1">
                <a:solidFill>
                  <a:schemeClr val="tx2"/>
                </a:solidFill>
                <a:latin typeface="Tahoma"/>
                <a:cs typeface="Tahoma"/>
              </a:rPr>
              <a:t>Stablecoins</a:t>
            </a:r>
            <a:r>
              <a:rPr lang="en-GB" sz="1000" kern="0" spc="-5" dirty="0">
                <a:solidFill>
                  <a:srgbClr val="5F5F5F"/>
                </a:solidFill>
                <a:latin typeface="Tahoma"/>
                <a:cs typeface="Tahoma"/>
              </a:rPr>
              <a:t> have been gaining surging interest the past year</a:t>
            </a:r>
          </a:p>
          <a:p>
            <a:pPr marL="641351" marR="5084" lvl="1" indent="-171450" algn="just">
              <a:spcBef>
                <a:spcPts val="95"/>
              </a:spcBef>
              <a:spcAft>
                <a:spcPts val="600"/>
              </a:spcAft>
              <a:buSzPct val="100000"/>
              <a:buFont typeface="Wingdings" panose="05000000000000000000" pitchFamily="2" charset="2"/>
              <a:buChar char="§"/>
              <a:tabLst>
                <a:tab pos="191137" algn="l"/>
              </a:tabLst>
              <a:defRPr sz="1800" b="0" i="0" u="none" strike="noStrike" kern="0" cap="none" spc="0" baseline="0">
                <a:solidFill>
                  <a:srgbClr val="000000"/>
                </a:solidFill>
                <a:uFillTx/>
              </a:defRPr>
            </a:pPr>
            <a:r>
              <a:rPr lang="en-GB" sz="1000" kern="0" spc="-5" dirty="0">
                <a:solidFill>
                  <a:srgbClr val="5F5F5F"/>
                </a:solidFill>
                <a:latin typeface="Tahoma"/>
                <a:cs typeface="Tahoma"/>
              </a:rPr>
              <a:t>Two USD-backed </a:t>
            </a:r>
            <a:r>
              <a:rPr lang="en-GB" sz="1000" kern="0" spc="-5" dirty="0" err="1">
                <a:solidFill>
                  <a:srgbClr val="5F5F5F"/>
                </a:solidFill>
                <a:latin typeface="Tahoma"/>
                <a:cs typeface="Tahoma"/>
              </a:rPr>
              <a:t>stablecoins</a:t>
            </a:r>
            <a:r>
              <a:rPr lang="en-GB" sz="1000" kern="0" spc="-5" dirty="0">
                <a:solidFill>
                  <a:srgbClr val="5F5F5F"/>
                </a:solidFill>
                <a:latin typeface="Tahoma"/>
                <a:cs typeface="Tahoma"/>
              </a:rPr>
              <a:t> - </a:t>
            </a:r>
            <a:r>
              <a:rPr lang="en-GB" sz="1000" b="1" kern="0" spc="-5" dirty="0" err="1">
                <a:solidFill>
                  <a:schemeClr val="tx2"/>
                </a:solidFill>
                <a:latin typeface="Tahoma"/>
                <a:cs typeface="Tahoma"/>
              </a:rPr>
              <a:t>Paxos</a:t>
            </a:r>
            <a:r>
              <a:rPr lang="en-GB" sz="1000" b="1" kern="0" spc="-5" dirty="0">
                <a:solidFill>
                  <a:schemeClr val="tx2"/>
                </a:solidFill>
                <a:latin typeface="Tahoma"/>
                <a:cs typeface="Tahoma"/>
              </a:rPr>
              <a:t> Standard </a:t>
            </a:r>
            <a:r>
              <a:rPr lang="en-GB" sz="1000" kern="0" spc="-5" dirty="0">
                <a:solidFill>
                  <a:srgbClr val="5F5F5F"/>
                </a:solidFill>
                <a:latin typeface="Tahoma"/>
                <a:cs typeface="Tahoma"/>
              </a:rPr>
              <a:t>(PAX) and The </a:t>
            </a:r>
            <a:r>
              <a:rPr lang="en-GB" sz="1000" b="1" kern="0" spc="-5" dirty="0">
                <a:solidFill>
                  <a:schemeClr val="tx2"/>
                </a:solidFill>
                <a:latin typeface="Tahoma"/>
                <a:cs typeface="Tahoma"/>
              </a:rPr>
              <a:t>Gemini Dollar </a:t>
            </a:r>
            <a:r>
              <a:rPr lang="en-GB" sz="1000" kern="0" spc="-5" dirty="0">
                <a:solidFill>
                  <a:srgbClr val="5F5F5F"/>
                </a:solidFill>
                <a:latin typeface="Tahoma"/>
                <a:cs typeface="Tahoma"/>
              </a:rPr>
              <a:t>(GUSD) became the world’s first </a:t>
            </a:r>
            <a:r>
              <a:rPr lang="en-GB" sz="1000" b="1" kern="0" spc="-5" dirty="0">
                <a:solidFill>
                  <a:schemeClr val="tx2"/>
                </a:solidFill>
                <a:latin typeface="Tahoma"/>
                <a:cs typeface="Tahoma"/>
              </a:rPr>
              <a:t>regulated cryptocurrencies </a:t>
            </a:r>
            <a:r>
              <a:rPr lang="en-GB" sz="1000" kern="0" spc="-5" dirty="0">
                <a:solidFill>
                  <a:srgbClr val="5F5F5F"/>
                </a:solidFill>
                <a:latin typeface="Tahoma"/>
                <a:cs typeface="Tahoma"/>
              </a:rPr>
              <a:t>in September 2018 after approval from the New York State Department of Financial Services</a:t>
            </a:r>
          </a:p>
          <a:p>
            <a:pPr marL="184151" marR="5084" indent="-171450" algn="just">
              <a:spcBef>
                <a:spcPts val="95"/>
              </a:spcBef>
              <a:spcAft>
                <a:spcPts val="600"/>
              </a:spcAft>
              <a:buSzPct val="100000"/>
              <a:buFont typeface="Wingdings" panose="05000000000000000000" pitchFamily="2" charset="2"/>
              <a:buChar char="§"/>
              <a:tabLst>
                <a:tab pos="191137" algn="l"/>
              </a:tabLst>
              <a:defRPr sz="1800" b="0" i="0" u="none" strike="noStrike" kern="0" cap="none" spc="0" baseline="0">
                <a:solidFill>
                  <a:srgbClr val="000000"/>
                </a:solidFill>
                <a:uFillTx/>
              </a:defRPr>
            </a:pPr>
            <a:r>
              <a:rPr lang="fr-FR" sz="1000" b="1" kern="0" spc="-5" dirty="0">
                <a:solidFill>
                  <a:schemeClr val="tx2"/>
                </a:solidFill>
                <a:latin typeface="Tahoma"/>
                <a:cs typeface="Tahoma"/>
              </a:rPr>
              <a:t>U</a:t>
            </a:r>
            <a:r>
              <a:rPr lang="en-GB" sz="1000" b="1" kern="0" spc="-5" dirty="0">
                <a:solidFill>
                  <a:schemeClr val="tx2"/>
                </a:solidFill>
                <a:latin typeface="Tahoma"/>
                <a:cs typeface="Tahoma"/>
              </a:rPr>
              <a:t>se cases </a:t>
            </a:r>
            <a:r>
              <a:rPr lang="en-GB" sz="1000" kern="0" spc="-5" dirty="0">
                <a:solidFill>
                  <a:srgbClr val="5F5F5F"/>
                </a:solidFill>
                <a:latin typeface="Tahoma"/>
                <a:cs typeface="Tahoma"/>
              </a:rPr>
              <a:t>are still to be found as consulting company </a:t>
            </a:r>
            <a:r>
              <a:rPr lang="en-GB" sz="1000" b="1" kern="0" spc="-5" dirty="0">
                <a:solidFill>
                  <a:schemeClr val="tx2"/>
                </a:solidFill>
                <a:latin typeface="Tahoma"/>
                <a:cs typeface="Tahoma"/>
              </a:rPr>
              <a:t>McKinsey</a:t>
            </a:r>
            <a:r>
              <a:rPr lang="en-GB" sz="1000" kern="0" spc="-5" dirty="0">
                <a:solidFill>
                  <a:srgbClr val="5F5F5F"/>
                </a:solidFill>
                <a:latin typeface="Tahoma"/>
                <a:cs typeface="Tahoma"/>
              </a:rPr>
              <a:t> believes that there is little evidence of practical use for blockchain, according to a publication on Jan. 4.</a:t>
            </a:r>
          </a:p>
          <a:p>
            <a:pPr marL="171450" lvl="0" indent="-171450">
              <a:buFont typeface="Wingdings" panose="05000000000000000000" pitchFamily="2" charset="2"/>
              <a:buChar char="§"/>
              <a:defRPr sz="1800" b="0" i="0" u="none" strike="noStrike" kern="0" cap="none" spc="0" baseline="0">
                <a:solidFill>
                  <a:srgbClr val="000000"/>
                </a:solidFill>
                <a:uFillTx/>
              </a:defRPr>
            </a:pPr>
            <a:r>
              <a:rPr lang="en-GB" sz="1000" kern="0" spc="-5" dirty="0">
                <a:solidFill>
                  <a:srgbClr val="5F5F5F"/>
                </a:solidFill>
                <a:latin typeface="Tahoma"/>
                <a:cs typeface="Tahoma"/>
              </a:rPr>
              <a:t> </a:t>
            </a:r>
            <a:r>
              <a:rPr lang="en-US" sz="1000" i="1" kern="0" spc="-5" dirty="0">
                <a:solidFill>
                  <a:srgbClr val="5F5F5F"/>
                </a:solidFill>
                <a:latin typeface="Tahoma"/>
                <a:cs typeface="Tahoma"/>
              </a:rPr>
              <a:t>Source: Blockchain Trends in 2019 </a:t>
            </a:r>
            <a:r>
              <a:rPr lang="en-US" sz="1000" i="1" kern="0" spc="-10" dirty="0">
                <a:solidFill>
                  <a:srgbClr val="1F497D"/>
                </a:solidFill>
                <a:latin typeface="Tahoma"/>
                <a:cs typeface="Tahoma"/>
                <a:hlinkClick r:id="rId2">
                  <a:extLst>
                    <a:ext uri="{A12FA001-AC4F-418D-AE19-62706E023703}">
                      <ahyp:hlinkClr xmlns:ahyp="http://schemas.microsoft.com/office/drawing/2018/hyperlinkcolor" val="tx"/>
                    </a:ext>
                  </a:extLst>
                </a:hlinkClick>
              </a:rPr>
              <a:t>https://www.cbinsights.com/research/</a:t>
            </a:r>
            <a:r>
              <a:rPr lang="en-US" sz="1000" i="1" kern="0" spc="-10" dirty="0">
                <a:solidFill>
                  <a:prstClr val="white"/>
                </a:solidFill>
                <a:latin typeface="Tahoma"/>
                <a:cs typeface="Tahoma"/>
                <a:hlinkClick r:id="rId2">
                  <a:extLst>
                    <a:ext uri="{A12FA001-AC4F-418D-AE19-62706E023703}">
                      <ahyp:hlinkClr xmlns:ahyp="http://schemas.microsoft.com/office/drawing/2018/hyperlinkcolor" val="tx"/>
                    </a:ext>
                  </a:extLst>
                </a:hlinkClick>
              </a:rPr>
              <a:t>report/blockchain-trends-2019/</a:t>
            </a:r>
            <a:endParaRPr lang="en-IN" sz="1000" i="1" kern="0" spc="-10" dirty="0">
              <a:solidFill>
                <a:prstClr val="white"/>
              </a:solidFill>
              <a:latin typeface="Tahoma"/>
              <a:cs typeface="Tahoma"/>
            </a:endParaRPr>
          </a:p>
        </p:txBody>
      </p:sp>
      <p:sp>
        <p:nvSpPr>
          <p:cNvPr id="25" name="object 8">
            <a:extLst>
              <a:ext uri="{FF2B5EF4-FFF2-40B4-BE49-F238E27FC236}">
                <a16:creationId xmlns:a16="http://schemas.microsoft.com/office/drawing/2014/main" id="{56684280-769B-4F27-B295-C733DC335686}"/>
              </a:ext>
            </a:extLst>
          </p:cNvPr>
          <p:cNvSpPr/>
          <p:nvPr/>
        </p:nvSpPr>
        <p:spPr>
          <a:xfrm>
            <a:off x="3091495" y="5708192"/>
            <a:ext cx="528955" cy="221792"/>
          </a:xfrm>
          <a:custGeom>
            <a:avLst/>
            <a:gdLst/>
            <a:ahLst/>
            <a:cxnLst/>
            <a:rect l="l" t="t" r="r" b="b"/>
            <a:pathLst>
              <a:path w="528954">
                <a:moveTo>
                  <a:pt x="0" y="0"/>
                </a:moveTo>
                <a:lnTo>
                  <a:pt x="528955" y="0"/>
                </a:lnTo>
              </a:path>
            </a:pathLst>
          </a:custGeom>
          <a:ln w="38100">
            <a:solidFill>
              <a:srgbClr val="928481"/>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prstClr val="black"/>
              </a:solidFill>
              <a:effectLst/>
              <a:uLnTx/>
              <a:uFillTx/>
            </a:endParaRPr>
          </a:p>
        </p:txBody>
      </p:sp>
      <p:pic>
        <p:nvPicPr>
          <p:cNvPr id="2" name="Image 1">
            <a:extLst>
              <a:ext uri="{FF2B5EF4-FFF2-40B4-BE49-F238E27FC236}">
                <a16:creationId xmlns:a16="http://schemas.microsoft.com/office/drawing/2014/main" id="{8F21ABF2-A3F4-4BFF-8A54-D20C3A51227F}"/>
              </a:ext>
            </a:extLst>
          </p:cNvPr>
          <p:cNvPicPr>
            <a:picLocks noChangeAspect="1"/>
          </p:cNvPicPr>
          <p:nvPr/>
        </p:nvPicPr>
        <p:blipFill>
          <a:blip r:embed="rId3"/>
          <a:stretch>
            <a:fillRect/>
          </a:stretch>
        </p:blipFill>
        <p:spPr>
          <a:xfrm>
            <a:off x="2886456" y="1098795"/>
            <a:ext cx="3776060" cy="4406834"/>
          </a:xfrm>
          <a:prstGeom prst="rect">
            <a:avLst/>
          </a:prstGeom>
        </p:spPr>
      </p:pic>
      <p:sp>
        <p:nvSpPr>
          <p:cNvPr id="27" name="TextBox 45">
            <a:extLst>
              <a:ext uri="{FF2B5EF4-FFF2-40B4-BE49-F238E27FC236}">
                <a16:creationId xmlns:a16="http://schemas.microsoft.com/office/drawing/2014/main" id="{47B8EE54-DF36-4791-B749-5ADC00AF118C}"/>
              </a:ext>
            </a:extLst>
          </p:cNvPr>
          <p:cNvSpPr txBox="1"/>
          <p:nvPr/>
        </p:nvSpPr>
        <p:spPr>
          <a:xfrm>
            <a:off x="3234959" y="776677"/>
            <a:ext cx="3202563" cy="400110"/>
          </a:xfrm>
          <a:prstGeom prst="rect">
            <a:avLst/>
          </a:prstGeom>
          <a:noFill/>
          <a:ln cap="flat">
            <a:noFill/>
          </a:ln>
        </p:spPr>
        <p:txBody>
          <a:bodyPr vert="horz" wrap="square" lIns="91440" tIns="45720" rIns="91440" bIns="45720" anchor="t" anchorCtr="0" compatLnSpc="1">
            <a:spAutoFit/>
          </a:bodyPr>
          <a:lstStyle/>
          <a:p>
            <a:pPr algn="ctr">
              <a:defRPr sz="1800" b="0" i="0" u="none" strike="noStrike" kern="0" cap="none" spc="0" baseline="0">
                <a:solidFill>
                  <a:srgbClr val="000000"/>
                </a:solidFill>
                <a:uFillTx/>
              </a:defRPr>
            </a:pPr>
            <a:r>
              <a:rPr lang="fr-FR" sz="1000" b="1" i="1" kern="0" spc="-5" dirty="0">
                <a:solidFill>
                  <a:srgbClr val="1F497D"/>
                </a:solidFill>
                <a:latin typeface="Tahoma"/>
                <a:cs typeface="Tahoma"/>
              </a:rPr>
              <a:t>Emerging trends in Blockchain technology</a:t>
            </a:r>
            <a:endParaRPr lang="en-IN" sz="1000" b="1" i="1" kern="0" spc="-5" dirty="0">
              <a:solidFill>
                <a:srgbClr val="1F497D"/>
              </a:solidFill>
              <a:latin typeface="Tahoma"/>
              <a:cs typeface="Tahoma"/>
            </a:endParaRPr>
          </a:p>
          <a:p>
            <a:pPr>
              <a:defRPr sz="1800" b="0" i="0" u="none" strike="noStrike" kern="0" cap="none" spc="0" baseline="0">
                <a:solidFill>
                  <a:srgbClr val="000000"/>
                </a:solidFill>
                <a:uFillTx/>
              </a:defRPr>
            </a:pPr>
            <a:endParaRPr lang="en-US" sz="1000" b="1" i="1" spc="-10" dirty="0">
              <a:solidFill>
                <a:srgbClr val="000000"/>
              </a:solidFill>
              <a:latin typeface="Tahoma"/>
              <a:cs typeface="Tahoma"/>
            </a:endParaRPr>
          </a:p>
        </p:txBody>
      </p:sp>
      <p:pic>
        <p:nvPicPr>
          <p:cNvPr id="17" name="Image 12">
            <a:extLst>
              <a:ext uri="{FF2B5EF4-FFF2-40B4-BE49-F238E27FC236}">
                <a16:creationId xmlns:a16="http://schemas.microsoft.com/office/drawing/2014/main" id="{B4889314-1B03-4FA4-A0D4-E8A6EA31AC3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12091" y="9503139"/>
            <a:ext cx="466554" cy="247354"/>
          </a:xfrm>
          <a:prstGeom prst="rect">
            <a:avLst/>
          </a:prstGeom>
          <a:noFill/>
          <a:ln cap="flat">
            <a:noFill/>
          </a:ln>
        </p:spPr>
      </p:pic>
      <p:sp>
        <p:nvSpPr>
          <p:cNvPr id="18" name="object 3">
            <a:extLst>
              <a:ext uri="{FF2B5EF4-FFF2-40B4-BE49-F238E27FC236}">
                <a16:creationId xmlns:a16="http://schemas.microsoft.com/office/drawing/2014/main" id="{FC7B0757-2C7E-4025-B08D-4F00C7086504}"/>
              </a:ext>
            </a:extLst>
          </p:cNvPr>
          <p:cNvSpPr txBox="1"/>
          <p:nvPr/>
        </p:nvSpPr>
        <p:spPr>
          <a:xfrm>
            <a:off x="6654843" y="9540666"/>
            <a:ext cx="466554" cy="151324"/>
          </a:xfrm>
          <a:prstGeom prst="rect">
            <a:avLst/>
          </a:prstGeom>
          <a:noFill/>
          <a:ln cap="flat">
            <a:noFill/>
          </a:ln>
        </p:spPr>
        <p:txBody>
          <a:bodyPr vert="horz" wrap="square" lIns="0" tIns="12701" rIns="0" bIns="0" anchor="t" anchorCtr="0" compatLnSpc="1">
            <a:spAutoFit/>
          </a:bodyPr>
          <a:lstStyle/>
          <a:p>
            <a:pPr marL="12701">
              <a:spcBef>
                <a:spcPts val="100"/>
              </a:spcBef>
              <a:defRPr sz="1800" b="0" i="0" u="none" strike="noStrike" kern="0" cap="none" spc="0" baseline="0">
                <a:solidFill>
                  <a:srgbClr val="000000"/>
                </a:solidFill>
                <a:uFillTx/>
              </a:defRPr>
            </a:pPr>
            <a:r>
              <a:rPr lang="fr-FR" sz="900" dirty="0">
                <a:solidFill>
                  <a:srgbClr val="333333"/>
                </a:solidFill>
                <a:latin typeface="Tahoma"/>
                <a:cs typeface="Tahoma"/>
              </a:rPr>
              <a:t>7</a:t>
            </a:r>
            <a:endParaRPr lang="fr-FR" sz="900" dirty="0">
              <a:solidFill>
                <a:srgbClr val="000000"/>
              </a:solidFill>
              <a:latin typeface="Tahoma"/>
              <a:cs typeface="Tahoma"/>
            </a:endParaRPr>
          </a:p>
        </p:txBody>
      </p:sp>
      <p:grpSp>
        <p:nvGrpSpPr>
          <p:cNvPr id="23" name="Group 5">
            <a:extLst>
              <a:ext uri="{FF2B5EF4-FFF2-40B4-BE49-F238E27FC236}">
                <a16:creationId xmlns:a16="http://schemas.microsoft.com/office/drawing/2014/main" id="{D03D9F84-21FF-4B6D-B517-2B27467BC1CF}"/>
              </a:ext>
            </a:extLst>
          </p:cNvPr>
          <p:cNvGrpSpPr/>
          <p:nvPr/>
        </p:nvGrpSpPr>
        <p:grpSpPr>
          <a:xfrm>
            <a:off x="329287" y="5804678"/>
            <a:ext cx="6419097" cy="615554"/>
            <a:chOff x="362705" y="0"/>
            <a:chExt cx="6419097" cy="615554"/>
          </a:xfrm>
        </p:grpSpPr>
        <p:sp>
          <p:nvSpPr>
            <p:cNvPr id="26" name="object 47">
              <a:extLst>
                <a:ext uri="{FF2B5EF4-FFF2-40B4-BE49-F238E27FC236}">
                  <a16:creationId xmlns:a16="http://schemas.microsoft.com/office/drawing/2014/main" id="{C8E8B9F1-14B2-465C-AFFF-6405D2A2B7D1}"/>
                </a:ext>
              </a:extLst>
            </p:cNvPr>
            <p:cNvSpPr txBox="1"/>
            <p:nvPr/>
          </p:nvSpPr>
          <p:spPr>
            <a:xfrm>
              <a:off x="362705" y="0"/>
              <a:ext cx="6419097" cy="615554"/>
            </a:xfrm>
            <a:prstGeom prst="rect">
              <a:avLst/>
            </a:prstGeom>
            <a:noFill/>
            <a:ln cap="flat">
              <a:noFill/>
            </a:ln>
          </p:spPr>
          <p:txBody>
            <a:bodyPr vert="horz" wrap="square" lIns="0" tIns="12701" rIns="0" bIns="0" anchor="t" anchorCtr="0" compatLnSpc="1">
              <a:spAutoFit/>
            </a:bodyPr>
            <a:lstStyle/>
            <a:p>
              <a:pPr marL="53336" lvl="0">
                <a:lnSpc>
                  <a:spcPts val="2050"/>
                </a:lnSpc>
                <a:spcBef>
                  <a:spcPts val="100"/>
                </a:spcBef>
                <a:defRPr sz="1800" b="0" i="0" u="none" strike="noStrike" kern="0" cap="none" spc="0" baseline="0">
                  <a:solidFill>
                    <a:srgbClr val="000000"/>
                  </a:solidFill>
                  <a:uFillTx/>
                </a:defRPr>
              </a:pPr>
              <a:r>
                <a:rPr lang="en-GB" b="1" kern="0" spc="-5" dirty="0">
                  <a:solidFill>
                    <a:srgbClr val="1F497D"/>
                  </a:solidFill>
                  <a:latin typeface="Tahoma"/>
                  <a:cs typeface="Tahoma"/>
                </a:rPr>
                <a:t>Venture Capital in FinTech</a:t>
              </a:r>
            </a:p>
            <a:p>
              <a:pPr marL="53336" marR="0" lvl="0" indent="0" defTabSz="914400" eaLnBrk="1" fontAlgn="auto" latinLnBrk="0" hangingPunct="1">
                <a:lnSpc>
                  <a:spcPts val="1330"/>
                </a:lnSpc>
                <a:spcBef>
                  <a:spcPts val="0"/>
                </a:spcBef>
                <a:spcAft>
                  <a:spcPts val="0"/>
                </a:spcAft>
                <a:buClrTx/>
                <a:buSzTx/>
                <a:buFontTx/>
                <a:buNone/>
                <a:tabLst/>
                <a:defRPr sz="1800" b="0" i="0" u="none" strike="noStrike" kern="0" cap="none" spc="0" baseline="0">
                  <a:solidFill>
                    <a:srgbClr val="000000"/>
                  </a:solidFill>
                  <a:uFillTx/>
                </a:defRPr>
              </a:pPr>
              <a:r>
                <a:rPr kumimoji="0" lang="en-GB" sz="1200" b="0" i="0" u="none" strike="noStrike" kern="0" cap="none" spc="-5" normalizeH="0" baseline="0" noProof="0" dirty="0">
                  <a:ln>
                    <a:noFill/>
                  </a:ln>
                  <a:solidFill>
                    <a:srgbClr val="1F497D"/>
                  </a:solidFill>
                  <a:effectLst/>
                  <a:uLnTx/>
                  <a:uFillTx/>
                  <a:latin typeface="Tahoma"/>
                  <a:cs typeface="Tahoma"/>
                </a:rPr>
                <a:t>RECORD VENTURE CAPITAL DEALS IN FITECH SECTOR IN 2018</a:t>
              </a:r>
            </a:p>
            <a:p>
              <a:pPr marL="12701" marR="5084" lvl="0" indent="0" algn="just" defTabSz="914400" eaLnBrk="1" fontAlgn="auto" latinLnBrk="0" hangingPunct="1">
                <a:lnSpc>
                  <a:spcPct val="100000"/>
                </a:lnSpc>
                <a:spcBef>
                  <a:spcPts val="95"/>
                </a:spcBef>
                <a:spcAft>
                  <a:spcPts val="0"/>
                </a:spcAft>
                <a:buClrTx/>
                <a:buSzPct val="100000"/>
                <a:buFontTx/>
                <a:buNone/>
                <a:tabLst>
                  <a:tab pos="191137" algn="l"/>
                </a:tabLst>
                <a:defRPr sz="1800" b="0" i="0" u="none" strike="noStrike" kern="0" cap="none" spc="0" baseline="0">
                  <a:solidFill>
                    <a:srgbClr val="000000"/>
                  </a:solidFill>
                  <a:uFillTx/>
                </a:defRPr>
              </a:pPr>
              <a:endParaRPr kumimoji="0" lang="en-GB" sz="1000" b="0" i="0" u="none" strike="noStrike" kern="0" cap="none" spc="-10" normalizeH="0" baseline="0" noProof="0" dirty="0">
                <a:ln>
                  <a:noFill/>
                </a:ln>
                <a:solidFill>
                  <a:srgbClr val="5F5F5F"/>
                </a:solidFill>
                <a:effectLst/>
                <a:uLnTx/>
                <a:uFillTx/>
                <a:latin typeface="Tahoma"/>
                <a:cs typeface="Tahoma"/>
              </a:endParaRPr>
            </a:p>
          </p:txBody>
        </p:sp>
        <p:sp>
          <p:nvSpPr>
            <p:cNvPr id="28" name="object 7">
              <a:extLst>
                <a:ext uri="{FF2B5EF4-FFF2-40B4-BE49-F238E27FC236}">
                  <a16:creationId xmlns:a16="http://schemas.microsoft.com/office/drawing/2014/main" id="{BA42CC78-5146-4563-BCFB-72E937C6767B}"/>
                </a:ext>
              </a:extLst>
            </p:cNvPr>
            <p:cNvSpPr/>
            <p:nvPr/>
          </p:nvSpPr>
          <p:spPr>
            <a:xfrm flipV="1">
              <a:off x="401458" y="486826"/>
              <a:ext cx="6263996" cy="45720"/>
            </a:xfrm>
            <a:custGeom>
              <a:avLst/>
              <a:gdLst>
                <a:gd name="f0" fmla="val w"/>
                <a:gd name="f1" fmla="val h"/>
                <a:gd name="f2" fmla="val 0"/>
                <a:gd name="f3" fmla="val 6264000"/>
                <a:gd name="f4" fmla="val 45719"/>
                <a:gd name="f5" fmla="val 6263683"/>
                <a:gd name="f6" fmla="*/ f0 1 6264000"/>
                <a:gd name="f7" fmla="*/ f1 1 45719"/>
                <a:gd name="f8" fmla="val f2"/>
                <a:gd name="f9" fmla="val f3"/>
                <a:gd name="f10" fmla="val f4"/>
                <a:gd name="f11" fmla="+- f10 0 f8"/>
                <a:gd name="f12" fmla="+- f9 0 f8"/>
                <a:gd name="f13" fmla="*/ f12 1 6264000"/>
                <a:gd name="f14" fmla="*/ f11 1 45719"/>
                <a:gd name="f15" fmla="*/ 0 1 f13"/>
                <a:gd name="f16" fmla="*/ 6264000 1 f13"/>
                <a:gd name="f17" fmla="*/ 0 1 f14"/>
                <a:gd name="f18" fmla="*/ 45719 1 f14"/>
                <a:gd name="f19" fmla="*/ f15 f6 1"/>
                <a:gd name="f20" fmla="*/ f16 f6 1"/>
                <a:gd name="f21" fmla="*/ f18 f7 1"/>
                <a:gd name="f22" fmla="*/ f17 f7 1"/>
              </a:gdLst>
              <a:ahLst/>
              <a:cxnLst>
                <a:cxn ang="3cd4">
                  <a:pos x="hc" y="t"/>
                </a:cxn>
                <a:cxn ang="0">
                  <a:pos x="r" y="vc"/>
                </a:cxn>
                <a:cxn ang="cd4">
                  <a:pos x="hc" y="b"/>
                </a:cxn>
                <a:cxn ang="cd2">
                  <a:pos x="l" y="vc"/>
                </a:cxn>
              </a:cxnLst>
              <a:rect l="f19" t="f22" r="f20" b="f21"/>
              <a:pathLst>
                <a:path w="6264000" h="45719">
                  <a:moveTo>
                    <a:pt x="f2" y="f2"/>
                  </a:moveTo>
                  <a:lnTo>
                    <a:pt x="f5" y="f2"/>
                  </a:lnTo>
                </a:path>
              </a:pathLst>
            </a:custGeom>
            <a:noFill/>
            <a:ln w="9144" cap="flat">
              <a:solidFill>
                <a:srgbClr val="333333"/>
              </a:solidFill>
              <a:prstDash val="solid"/>
            </a:ln>
          </p:spPr>
          <p:txBody>
            <a:bodyPr vert="horz" wrap="square" lIns="0" tIns="0" rIns="0" bIns="0"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GB" sz="1800" b="0" i="0" u="none" strike="noStrike" kern="0" cap="none" spc="0" normalizeH="0" baseline="0" noProof="0">
                <a:ln>
                  <a:noFill/>
                </a:ln>
                <a:solidFill>
                  <a:srgbClr val="000000"/>
                </a:solidFill>
                <a:effectLst/>
                <a:uLnTx/>
                <a:uFillTx/>
              </a:endParaRPr>
            </a:p>
          </p:txBody>
        </p:sp>
      </p:grpSp>
      <p:sp>
        <p:nvSpPr>
          <p:cNvPr id="29" name="object 11">
            <a:extLst>
              <a:ext uri="{FF2B5EF4-FFF2-40B4-BE49-F238E27FC236}">
                <a16:creationId xmlns:a16="http://schemas.microsoft.com/office/drawing/2014/main" id="{CD0438C3-0B98-4366-944D-54CA687431C6}"/>
              </a:ext>
            </a:extLst>
          </p:cNvPr>
          <p:cNvSpPr txBox="1"/>
          <p:nvPr/>
        </p:nvSpPr>
        <p:spPr>
          <a:xfrm>
            <a:off x="293449" y="6357272"/>
            <a:ext cx="3051175" cy="1179169"/>
          </a:xfrm>
          <a:prstGeom prst="rect">
            <a:avLst/>
          </a:prstGeom>
        </p:spPr>
        <p:txBody>
          <a:bodyPr vert="horz" wrap="square" lIns="0" tIns="12065" rIns="0" bIns="0" rtlCol="0">
            <a:spAutoFit/>
          </a:bodyPr>
          <a:lstStyle/>
          <a:p>
            <a:pPr marL="184151" marR="5084" indent="-171450" algn="just">
              <a:spcBef>
                <a:spcPts val="95"/>
              </a:spcBef>
              <a:spcAft>
                <a:spcPts val="600"/>
              </a:spcAft>
              <a:buSzPct val="100000"/>
              <a:buFont typeface="Wingdings" panose="05000000000000000000" pitchFamily="2" charset="2"/>
              <a:buChar char="§"/>
              <a:tabLst>
                <a:tab pos="191137" algn="l"/>
              </a:tabLst>
              <a:defRPr sz="1800" b="0" i="0" u="none" strike="noStrike" kern="0" cap="none" spc="0" baseline="0">
                <a:solidFill>
                  <a:srgbClr val="000000"/>
                </a:solidFill>
                <a:uFillTx/>
              </a:defRPr>
            </a:pPr>
            <a:r>
              <a:rPr lang="en-GB" sz="1000" b="1" kern="0" spc="-10" dirty="0">
                <a:solidFill>
                  <a:schemeClr val="tx2"/>
                </a:solidFill>
                <a:latin typeface="Tahoma"/>
                <a:cs typeface="Tahoma"/>
              </a:rPr>
              <a:t>2018</a:t>
            </a:r>
            <a:r>
              <a:rPr lang="en-GB" sz="1000" kern="0" spc="-10" dirty="0">
                <a:solidFill>
                  <a:srgbClr val="5F5F5F"/>
                </a:solidFill>
                <a:latin typeface="Tahoma"/>
                <a:cs typeface="Tahoma"/>
              </a:rPr>
              <a:t> witnessed an </a:t>
            </a:r>
            <a:r>
              <a:rPr lang="en-GB" sz="1000" b="1" kern="0" spc="-10" dirty="0">
                <a:solidFill>
                  <a:schemeClr val="tx2"/>
                </a:solidFill>
                <a:latin typeface="Tahoma"/>
                <a:cs typeface="Tahoma"/>
              </a:rPr>
              <a:t>investment of US$57.9bn</a:t>
            </a:r>
            <a:r>
              <a:rPr lang="en-GB" sz="1000" kern="0" spc="-10" dirty="0">
                <a:solidFill>
                  <a:srgbClr val="5F5F5F"/>
                </a:solidFill>
                <a:latin typeface="Tahoma"/>
                <a:cs typeface="Tahoma"/>
              </a:rPr>
              <a:t>, across </a:t>
            </a:r>
            <a:r>
              <a:rPr lang="en-GB" sz="1000" b="1" kern="0" spc="-10" dirty="0">
                <a:solidFill>
                  <a:schemeClr val="tx2"/>
                </a:solidFill>
                <a:latin typeface="Tahoma"/>
                <a:cs typeface="Tahoma"/>
              </a:rPr>
              <a:t>875 deals</a:t>
            </a:r>
            <a:r>
              <a:rPr lang="en-GB" sz="1000" kern="0" spc="-10" dirty="0">
                <a:solidFill>
                  <a:srgbClr val="5F5F5F"/>
                </a:solidFill>
                <a:latin typeface="Tahoma"/>
                <a:cs typeface="Tahoma"/>
              </a:rPr>
              <a:t>. Highlights of investments were </a:t>
            </a:r>
            <a:r>
              <a:rPr lang="en-GB" sz="1000" b="1" kern="0" spc="-10" dirty="0">
                <a:solidFill>
                  <a:schemeClr val="tx2"/>
                </a:solidFill>
                <a:latin typeface="Tahoma"/>
                <a:cs typeface="Tahoma"/>
              </a:rPr>
              <a:t>Artificial intelligence </a:t>
            </a:r>
            <a:r>
              <a:rPr lang="en-GB" sz="1000" kern="0" spc="-10" dirty="0">
                <a:solidFill>
                  <a:srgbClr val="5F5F5F"/>
                </a:solidFill>
                <a:latin typeface="Tahoma"/>
                <a:cs typeface="Tahoma"/>
              </a:rPr>
              <a:t>and</a:t>
            </a:r>
            <a:r>
              <a:rPr lang="en-GB" sz="1000" b="1" kern="0" spc="-10" dirty="0">
                <a:solidFill>
                  <a:schemeClr val="tx2"/>
                </a:solidFill>
                <a:latin typeface="Tahoma"/>
                <a:cs typeface="Tahoma"/>
              </a:rPr>
              <a:t> Robotic Process Automation</a:t>
            </a:r>
            <a:r>
              <a:rPr lang="en-GB" sz="1000" kern="0" spc="-10" dirty="0">
                <a:solidFill>
                  <a:srgbClr val="5F5F5F"/>
                </a:solidFill>
                <a:latin typeface="Tahoma"/>
                <a:cs typeface="Tahoma"/>
              </a:rPr>
              <a:t>, while Insurtech and </a:t>
            </a:r>
            <a:r>
              <a:rPr lang="en-GB" sz="1000" kern="0" spc="-10" dirty="0" err="1">
                <a:solidFill>
                  <a:srgbClr val="5F5F5F"/>
                </a:solidFill>
                <a:latin typeface="Tahoma"/>
                <a:cs typeface="Tahoma"/>
              </a:rPr>
              <a:t>Regtech</a:t>
            </a:r>
            <a:r>
              <a:rPr lang="en-GB" sz="1000" kern="0" spc="-10" dirty="0">
                <a:solidFill>
                  <a:srgbClr val="5F5F5F"/>
                </a:solidFill>
                <a:latin typeface="Tahoma"/>
                <a:cs typeface="Tahoma"/>
              </a:rPr>
              <a:t> grew</a:t>
            </a:r>
          </a:p>
          <a:p>
            <a:pPr marL="184151" marR="5084" indent="-171450" algn="just">
              <a:spcBef>
                <a:spcPts val="95"/>
              </a:spcBef>
              <a:buSzPct val="100000"/>
              <a:buFont typeface="Wingdings" panose="05000000000000000000" pitchFamily="2" charset="2"/>
              <a:buChar char="§"/>
              <a:tabLst>
                <a:tab pos="191137" algn="l"/>
              </a:tabLst>
              <a:defRPr sz="1800" b="0" i="0" u="none" strike="noStrike" kern="0" cap="none" spc="0" baseline="0">
                <a:solidFill>
                  <a:srgbClr val="000000"/>
                </a:solidFill>
                <a:uFillTx/>
              </a:defRPr>
            </a:pPr>
            <a:r>
              <a:rPr lang="en-GB" sz="1000" kern="0" spc="-10" dirty="0">
                <a:solidFill>
                  <a:srgbClr val="5F5F5F"/>
                </a:solidFill>
                <a:latin typeface="Tahoma"/>
                <a:cs typeface="Tahoma"/>
              </a:rPr>
              <a:t>2018 was the year of transformative regulations such as </a:t>
            </a:r>
            <a:r>
              <a:rPr lang="en-GB" sz="1000" b="1" kern="0" spc="-10" dirty="0">
                <a:solidFill>
                  <a:schemeClr val="tx2"/>
                </a:solidFill>
                <a:latin typeface="Tahoma"/>
                <a:cs typeface="Tahoma"/>
              </a:rPr>
              <a:t>GDPR</a:t>
            </a:r>
            <a:r>
              <a:rPr lang="en-GB" sz="1000" kern="0" spc="-10" dirty="0">
                <a:solidFill>
                  <a:srgbClr val="5F5F5F"/>
                </a:solidFill>
                <a:latin typeface="Tahoma"/>
                <a:cs typeface="Tahoma"/>
              </a:rPr>
              <a:t> in Europe, and </a:t>
            </a:r>
            <a:r>
              <a:rPr lang="en-GB" sz="1000" b="1" kern="0" spc="-10" dirty="0">
                <a:solidFill>
                  <a:schemeClr val="tx2"/>
                </a:solidFill>
                <a:latin typeface="Tahoma"/>
                <a:cs typeface="Tahoma"/>
              </a:rPr>
              <a:t>PSD2</a:t>
            </a:r>
            <a:r>
              <a:rPr lang="en-GB" sz="1000" kern="0" spc="-10" dirty="0">
                <a:solidFill>
                  <a:srgbClr val="5F5F5F"/>
                </a:solidFill>
                <a:latin typeface="Tahoma"/>
                <a:cs typeface="Tahoma"/>
              </a:rPr>
              <a:t>, making open banking a lucrative segment for investments</a:t>
            </a:r>
          </a:p>
        </p:txBody>
      </p:sp>
      <p:pic>
        <p:nvPicPr>
          <p:cNvPr id="32" name="Picture 2">
            <a:extLst>
              <a:ext uri="{FF2B5EF4-FFF2-40B4-BE49-F238E27FC236}">
                <a16:creationId xmlns:a16="http://schemas.microsoft.com/office/drawing/2014/main" id="{636867BF-F646-41F1-AE84-0A8D4E41EC55}"/>
              </a:ext>
            </a:extLst>
          </p:cNvPr>
          <p:cNvPicPr>
            <a:picLocks noChangeAspect="1"/>
          </p:cNvPicPr>
          <p:nvPr/>
        </p:nvPicPr>
        <p:blipFill>
          <a:blip r:embed="rId5"/>
          <a:stretch>
            <a:fillRect/>
          </a:stretch>
        </p:blipFill>
        <p:spPr>
          <a:xfrm>
            <a:off x="349673" y="7907716"/>
            <a:ext cx="3106868" cy="1811079"/>
          </a:xfrm>
          <a:prstGeom prst="rect">
            <a:avLst/>
          </a:prstGeom>
        </p:spPr>
      </p:pic>
      <p:sp>
        <p:nvSpPr>
          <p:cNvPr id="33" name="object 11">
            <a:extLst>
              <a:ext uri="{FF2B5EF4-FFF2-40B4-BE49-F238E27FC236}">
                <a16:creationId xmlns:a16="http://schemas.microsoft.com/office/drawing/2014/main" id="{2C553727-4DF3-4F1C-A40B-0034C60202CA}"/>
              </a:ext>
            </a:extLst>
          </p:cNvPr>
          <p:cNvSpPr txBox="1"/>
          <p:nvPr/>
        </p:nvSpPr>
        <p:spPr>
          <a:xfrm>
            <a:off x="3429000" y="6356403"/>
            <a:ext cx="3225843" cy="1179169"/>
          </a:xfrm>
          <a:prstGeom prst="rect">
            <a:avLst/>
          </a:prstGeom>
        </p:spPr>
        <p:txBody>
          <a:bodyPr vert="horz" wrap="square" lIns="0" tIns="12065" rIns="0" bIns="0" rtlCol="0">
            <a:spAutoFit/>
          </a:bodyPr>
          <a:lstStyle/>
          <a:p>
            <a:pPr marL="184151" marR="5084" indent="-171450" algn="just">
              <a:spcBef>
                <a:spcPts val="95"/>
              </a:spcBef>
              <a:spcAft>
                <a:spcPts val="600"/>
              </a:spcAft>
              <a:buSzPct val="100000"/>
              <a:buFont typeface="Wingdings" panose="05000000000000000000" pitchFamily="2" charset="2"/>
              <a:buChar char="§"/>
              <a:tabLst>
                <a:tab pos="191137" algn="l"/>
              </a:tabLst>
              <a:defRPr sz="1800" b="0" i="0" u="none" strike="noStrike" kern="0" cap="none" spc="0" baseline="0">
                <a:solidFill>
                  <a:srgbClr val="000000"/>
                </a:solidFill>
                <a:uFillTx/>
              </a:defRPr>
            </a:pPr>
            <a:r>
              <a:rPr lang="en-GB" sz="1000" b="1" kern="0" spc="-10" dirty="0">
                <a:solidFill>
                  <a:schemeClr val="tx2"/>
                </a:solidFill>
                <a:latin typeface="Tahoma"/>
                <a:cs typeface="Tahoma"/>
              </a:rPr>
              <a:t>2019</a:t>
            </a:r>
            <a:r>
              <a:rPr lang="en-GB" sz="1000" kern="0" spc="-10" dirty="0">
                <a:solidFill>
                  <a:srgbClr val="5F5F5F"/>
                </a:solidFill>
                <a:latin typeface="Tahoma"/>
                <a:cs typeface="Tahoma"/>
              </a:rPr>
              <a:t> is predicted to be driven by </a:t>
            </a:r>
            <a:r>
              <a:rPr lang="en-GB" sz="1000" b="1" kern="0" spc="-10" dirty="0">
                <a:solidFill>
                  <a:schemeClr val="tx2"/>
                </a:solidFill>
                <a:latin typeface="Tahoma"/>
                <a:cs typeface="Tahoma"/>
              </a:rPr>
              <a:t>financial inclusion </a:t>
            </a:r>
            <a:r>
              <a:rPr lang="en-GB" sz="1000" kern="0" spc="-10" dirty="0">
                <a:solidFill>
                  <a:srgbClr val="5F5F5F"/>
                </a:solidFill>
                <a:latin typeface="Tahoma"/>
                <a:cs typeface="Tahoma"/>
              </a:rPr>
              <a:t>via mobile payments, blockchain, and open banking. Banks would focus on contactless payments. Smart contracts should catalyse the disruption in finance</a:t>
            </a:r>
          </a:p>
          <a:p>
            <a:pPr marL="184151" marR="5084" indent="-171450" algn="just">
              <a:spcBef>
                <a:spcPts val="95"/>
              </a:spcBef>
              <a:spcAft>
                <a:spcPts val="600"/>
              </a:spcAft>
              <a:buSzPct val="100000"/>
              <a:buFont typeface="Wingdings" panose="05000000000000000000" pitchFamily="2" charset="2"/>
              <a:buChar char="§"/>
              <a:tabLst>
                <a:tab pos="191137" algn="l"/>
              </a:tabLst>
              <a:defRPr sz="1800" b="0" i="0" u="none" strike="noStrike" kern="0" cap="none" spc="0" baseline="0">
                <a:solidFill>
                  <a:srgbClr val="000000"/>
                </a:solidFill>
                <a:uFillTx/>
              </a:defRPr>
            </a:pPr>
            <a:r>
              <a:rPr lang="en-GB" sz="1000" b="1" kern="0" spc="-10" dirty="0">
                <a:solidFill>
                  <a:schemeClr val="tx2"/>
                </a:solidFill>
                <a:latin typeface="Tahoma"/>
                <a:cs typeface="Tahoma"/>
              </a:rPr>
              <a:t>GAFA</a:t>
            </a:r>
            <a:r>
              <a:rPr lang="en-GB" sz="1000" kern="0" spc="-10" dirty="0">
                <a:solidFill>
                  <a:srgbClr val="5F5F5F"/>
                </a:solidFill>
                <a:latin typeface="Tahoma"/>
                <a:cs typeface="Tahoma"/>
              </a:rPr>
              <a:t>, the big four tech companies: Google, Amazon, Facebook, and Apple, should enter retail banking space, having already obtained local banking licenses</a:t>
            </a:r>
          </a:p>
        </p:txBody>
      </p:sp>
      <p:sp>
        <p:nvSpPr>
          <p:cNvPr id="35" name="TextBox 20">
            <a:extLst>
              <a:ext uri="{FF2B5EF4-FFF2-40B4-BE49-F238E27FC236}">
                <a16:creationId xmlns:a16="http://schemas.microsoft.com/office/drawing/2014/main" id="{362B4632-A487-4DB0-BF01-1BC054FF0FA0}"/>
              </a:ext>
            </a:extLst>
          </p:cNvPr>
          <p:cNvSpPr txBox="1"/>
          <p:nvPr/>
        </p:nvSpPr>
        <p:spPr>
          <a:xfrm>
            <a:off x="3532739" y="9566932"/>
            <a:ext cx="2187641" cy="215444"/>
          </a:xfrm>
          <a:prstGeom prst="rect">
            <a:avLst/>
          </a:prstGeom>
          <a:noFill/>
        </p:spPr>
        <p:txBody>
          <a:bodyPr wrap="square" rtlCol="0">
            <a:spAutoFit/>
          </a:bodyPr>
          <a:lstStyle/>
          <a:p>
            <a:pPr algn="r"/>
            <a:r>
              <a:rPr lang="en-HK" sz="800" i="1" dirty="0"/>
              <a:t>Source: KPMG 2018 Pulse of Fintech report</a:t>
            </a:r>
          </a:p>
        </p:txBody>
      </p:sp>
      <p:sp>
        <p:nvSpPr>
          <p:cNvPr id="37" name="object 8">
            <a:extLst>
              <a:ext uri="{FF2B5EF4-FFF2-40B4-BE49-F238E27FC236}">
                <a16:creationId xmlns:a16="http://schemas.microsoft.com/office/drawing/2014/main" id="{4797C665-2D71-41CB-85A4-C1B2E6B90AE7}"/>
              </a:ext>
            </a:extLst>
          </p:cNvPr>
          <p:cNvSpPr txBox="1"/>
          <p:nvPr/>
        </p:nvSpPr>
        <p:spPr>
          <a:xfrm>
            <a:off x="3838695" y="7648969"/>
            <a:ext cx="2411424" cy="166071"/>
          </a:xfrm>
          <a:prstGeom prst="rect">
            <a:avLst/>
          </a:prstGeom>
        </p:spPr>
        <p:txBody>
          <a:bodyPr vert="horz" wrap="square" lIns="0" tIns="12065" rIns="0" bIns="0" rtlCol="0">
            <a:spAutoFit/>
          </a:bodyPr>
          <a:lstStyle/>
          <a:p>
            <a:pPr marL="12700" marR="5080" algn="ctr">
              <a:tabLst>
                <a:tab pos="191135" algn="l"/>
              </a:tabLst>
              <a:defRPr/>
            </a:pPr>
            <a:r>
              <a:rPr lang="en-US" sz="1000" i="1" spc="-5" dirty="0">
                <a:solidFill>
                  <a:srgbClr val="1F497D"/>
                </a:solidFill>
                <a:latin typeface="Tahoma"/>
                <a:cs typeface="Tahoma"/>
              </a:rPr>
              <a:t>2018 major VC investments</a:t>
            </a:r>
          </a:p>
        </p:txBody>
      </p:sp>
      <p:pic>
        <p:nvPicPr>
          <p:cNvPr id="4" name="Image 3">
            <a:extLst>
              <a:ext uri="{FF2B5EF4-FFF2-40B4-BE49-F238E27FC236}">
                <a16:creationId xmlns:a16="http://schemas.microsoft.com/office/drawing/2014/main" id="{32103685-C464-4B90-8701-A33A991582A5}"/>
              </a:ext>
            </a:extLst>
          </p:cNvPr>
          <p:cNvPicPr>
            <a:picLocks noChangeAspect="1"/>
          </p:cNvPicPr>
          <p:nvPr/>
        </p:nvPicPr>
        <p:blipFill>
          <a:blip r:embed="rId6"/>
          <a:stretch>
            <a:fillRect/>
          </a:stretch>
        </p:blipFill>
        <p:spPr>
          <a:xfrm>
            <a:off x="3838695" y="7907716"/>
            <a:ext cx="2309543" cy="1610081"/>
          </a:xfrm>
          <a:prstGeom prst="rect">
            <a:avLst/>
          </a:prstGeom>
        </p:spPr>
      </p:pic>
      <p:sp>
        <p:nvSpPr>
          <p:cNvPr id="38" name="object 8">
            <a:extLst>
              <a:ext uri="{FF2B5EF4-FFF2-40B4-BE49-F238E27FC236}">
                <a16:creationId xmlns:a16="http://schemas.microsoft.com/office/drawing/2014/main" id="{2BC5C1D8-039B-41D4-A064-EF0CF2980D8C}"/>
              </a:ext>
            </a:extLst>
          </p:cNvPr>
          <p:cNvSpPr txBox="1"/>
          <p:nvPr/>
        </p:nvSpPr>
        <p:spPr>
          <a:xfrm>
            <a:off x="618767" y="7662850"/>
            <a:ext cx="2411424" cy="166071"/>
          </a:xfrm>
          <a:prstGeom prst="rect">
            <a:avLst/>
          </a:prstGeom>
        </p:spPr>
        <p:txBody>
          <a:bodyPr vert="horz" wrap="square" lIns="0" tIns="12065" rIns="0" bIns="0" rtlCol="0">
            <a:spAutoFit/>
          </a:bodyPr>
          <a:lstStyle/>
          <a:p>
            <a:pPr marL="12700" marR="5080" algn="ctr">
              <a:tabLst>
                <a:tab pos="191135" algn="l"/>
              </a:tabLst>
              <a:defRPr/>
            </a:pPr>
            <a:r>
              <a:rPr lang="en-US" sz="1000" i="1" spc="-5" dirty="0">
                <a:solidFill>
                  <a:srgbClr val="1F497D"/>
                </a:solidFill>
                <a:latin typeface="Tahoma"/>
                <a:cs typeface="Tahoma"/>
              </a:rPr>
              <a:t>2012-2018 FinTech VC investments</a:t>
            </a:r>
          </a:p>
        </p:txBody>
      </p:sp>
    </p:spTree>
    <p:extLst>
      <p:ext uri="{BB962C8B-B14F-4D97-AF65-F5344CB8AC3E}">
        <p14:creationId xmlns:p14="http://schemas.microsoft.com/office/powerpoint/2010/main" val="397548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89E2ADA-0F2D-4F7E-8E16-70AE2A003EBD}"/>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saturation sat="300000"/>
                    </a14:imgEffect>
                  </a14:imgLayer>
                </a14:imgProps>
              </a:ext>
            </a:extLst>
          </a:blip>
          <a:stretch>
            <a:fillRect/>
          </a:stretch>
        </p:blipFill>
        <p:spPr>
          <a:xfrm>
            <a:off x="0" y="7954790"/>
            <a:ext cx="6858000" cy="1951210"/>
          </a:xfrm>
          <a:prstGeom prst="rect">
            <a:avLst/>
          </a:prstGeom>
        </p:spPr>
      </p:pic>
      <p:sp>
        <p:nvSpPr>
          <p:cNvPr id="46" name="object 4">
            <a:extLst>
              <a:ext uri="{FF2B5EF4-FFF2-40B4-BE49-F238E27FC236}">
                <a16:creationId xmlns:a16="http://schemas.microsoft.com/office/drawing/2014/main" id="{5963F51B-98B3-47DD-A2B4-C9DD852E0A28}"/>
              </a:ext>
            </a:extLst>
          </p:cNvPr>
          <p:cNvSpPr txBox="1"/>
          <p:nvPr/>
        </p:nvSpPr>
        <p:spPr>
          <a:xfrm>
            <a:off x="229310" y="5791200"/>
            <a:ext cx="6525895" cy="289823"/>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1" i="0" u="none" strike="noStrike" kern="1200" cap="none" spc="-5" normalizeH="0" baseline="0" noProof="0" dirty="0">
                <a:ln>
                  <a:noFill/>
                </a:ln>
                <a:solidFill>
                  <a:srgbClr val="1F497D"/>
                </a:solidFill>
                <a:effectLst/>
                <a:uLnTx/>
                <a:uFillTx/>
                <a:latin typeface="Tahoma"/>
                <a:ea typeface="+mn-ea"/>
                <a:cs typeface="Tahoma"/>
              </a:rPr>
              <a:t>Meet </a:t>
            </a:r>
            <a:r>
              <a:rPr kumimoji="0" sz="1800" b="1" i="0" u="none" strike="noStrike" kern="1200" cap="none" spc="0" normalizeH="0" baseline="0" noProof="0" dirty="0">
                <a:ln>
                  <a:noFill/>
                </a:ln>
                <a:solidFill>
                  <a:srgbClr val="1F497D"/>
                </a:solidFill>
                <a:effectLst/>
                <a:uLnTx/>
                <a:uFillTx/>
                <a:latin typeface="Tahoma"/>
                <a:ea typeface="+mn-ea"/>
                <a:cs typeface="Tahoma"/>
              </a:rPr>
              <a:t>the </a:t>
            </a:r>
            <a:r>
              <a:rPr kumimoji="0" lang="fr-FR" sz="1800" b="1" i="0" u="none" strike="noStrike" kern="1200" cap="none" spc="-5" normalizeH="0" baseline="0" noProof="0" dirty="0">
                <a:ln>
                  <a:noFill/>
                </a:ln>
                <a:solidFill>
                  <a:srgbClr val="1F497D"/>
                </a:solidFill>
                <a:effectLst/>
                <a:uLnTx/>
                <a:uFillTx/>
                <a:latin typeface="Tahoma"/>
                <a:ea typeface="+mn-ea"/>
                <a:cs typeface="Tahoma"/>
              </a:rPr>
              <a:t>E</a:t>
            </a:r>
            <a:r>
              <a:rPr kumimoji="0" sz="1800" b="1" i="0" u="none" strike="noStrike" kern="1200" cap="none" spc="-5" normalizeH="0" baseline="0" noProof="0" dirty="0">
                <a:ln>
                  <a:noFill/>
                </a:ln>
                <a:solidFill>
                  <a:srgbClr val="1F497D"/>
                </a:solidFill>
                <a:effectLst/>
                <a:uLnTx/>
                <a:uFillTx/>
                <a:latin typeface="Tahoma"/>
                <a:ea typeface="+mn-ea"/>
                <a:cs typeface="Tahoma"/>
              </a:rPr>
              <a:t>ditorial </a:t>
            </a:r>
            <a:r>
              <a:rPr kumimoji="0" lang="en-US" sz="1800" b="1" i="0" u="none" strike="noStrike" kern="1200" cap="none" spc="-5" normalizeH="0" baseline="0" noProof="0" dirty="0">
                <a:ln>
                  <a:noFill/>
                </a:ln>
                <a:solidFill>
                  <a:srgbClr val="1F497D"/>
                </a:solidFill>
                <a:effectLst/>
                <a:uLnTx/>
                <a:uFillTx/>
                <a:latin typeface="Tahoma"/>
                <a:ea typeface="+mn-ea"/>
                <a:cs typeface="Tahoma"/>
              </a:rPr>
              <a:t>Team </a:t>
            </a:r>
            <a:r>
              <a:rPr kumimoji="0" sz="1800" b="1" i="0" u="none" strike="noStrike" kern="1200" cap="none" spc="-5" normalizeH="0" baseline="0" noProof="0" dirty="0">
                <a:ln>
                  <a:noFill/>
                </a:ln>
                <a:solidFill>
                  <a:srgbClr val="1F497D"/>
                </a:solidFill>
                <a:effectLst/>
                <a:uLnTx/>
                <a:uFillTx/>
                <a:latin typeface="Tahoma"/>
                <a:ea typeface="+mn-ea"/>
                <a:cs typeface="Tahoma"/>
              </a:rPr>
              <a:t>of </a:t>
            </a:r>
            <a:r>
              <a:rPr kumimoji="0" lang="en-GB" sz="1800" b="1" i="0" u="none" strike="noStrike" kern="1200" cap="none" spc="-5" normalizeH="0" baseline="0" noProof="0" dirty="0">
                <a:ln>
                  <a:noFill/>
                </a:ln>
                <a:solidFill>
                  <a:srgbClr val="1F497D"/>
                </a:solidFill>
                <a:effectLst/>
                <a:uLnTx/>
                <a:uFillTx/>
                <a:latin typeface="Tahoma"/>
                <a:ea typeface="+mn-ea"/>
                <a:cs typeface="Tahoma"/>
              </a:rPr>
              <a:t>FinTech@HKUST </a:t>
            </a:r>
            <a:r>
              <a:rPr kumimoji="0" lang="fr-FR" sz="1800" b="1" i="0" u="none" strike="noStrike" kern="1200" cap="none" spc="0" normalizeH="0" baseline="0" noProof="0" dirty="0">
                <a:ln>
                  <a:noFill/>
                </a:ln>
                <a:solidFill>
                  <a:srgbClr val="1F497D"/>
                </a:solidFill>
                <a:effectLst/>
                <a:uLnTx/>
                <a:uFillTx/>
                <a:latin typeface="Tahoma"/>
                <a:ea typeface="+mn-ea"/>
                <a:cs typeface="Tahoma"/>
              </a:rPr>
              <a:t>Newsletter!</a:t>
            </a:r>
            <a:endParaRPr kumimoji="0" sz="1800" b="0" i="0" u="none" strike="noStrike" kern="1200" cap="none" spc="0" normalizeH="0" baseline="0" noProof="0" dirty="0">
              <a:ln>
                <a:noFill/>
              </a:ln>
              <a:solidFill>
                <a:srgbClr val="1F497D"/>
              </a:solidFill>
              <a:effectLst/>
              <a:uLnTx/>
              <a:uFillTx/>
              <a:latin typeface="Tahoma"/>
              <a:ea typeface="+mn-ea"/>
              <a:cs typeface="Tahoma"/>
            </a:endParaRPr>
          </a:p>
        </p:txBody>
      </p:sp>
      <p:sp>
        <p:nvSpPr>
          <p:cNvPr id="47" name="object 5">
            <a:extLst>
              <a:ext uri="{FF2B5EF4-FFF2-40B4-BE49-F238E27FC236}">
                <a16:creationId xmlns:a16="http://schemas.microsoft.com/office/drawing/2014/main" id="{FFD3872D-0889-461B-A224-596453C68ED7}"/>
              </a:ext>
            </a:extLst>
          </p:cNvPr>
          <p:cNvSpPr txBox="1"/>
          <p:nvPr/>
        </p:nvSpPr>
        <p:spPr>
          <a:xfrm>
            <a:off x="241546" y="7353773"/>
            <a:ext cx="1126490" cy="486672"/>
          </a:xfrm>
          <a:prstGeom prst="rect">
            <a:avLst/>
          </a:prstGeom>
        </p:spPr>
        <p:txBody>
          <a:bodyPr vert="horz" wrap="square" lIns="0" tIns="12065" rIns="0" bIns="0" rtlCol="0">
            <a:spAutoFit/>
          </a:bodyPr>
          <a:lstStyle/>
          <a:p>
            <a:pPr marL="12065" marR="5080" lvl="0" indent="0" algn="ctr" defTabSz="914400" rtl="0" eaLnBrk="1" fontAlgn="auto" latinLnBrk="0" hangingPunct="1">
              <a:lnSpc>
                <a:spcPct val="100000"/>
              </a:lnSpc>
              <a:spcBef>
                <a:spcPts val="95"/>
              </a:spcBef>
              <a:spcAft>
                <a:spcPts val="0"/>
              </a:spcAft>
              <a:buClrTx/>
              <a:buSzTx/>
              <a:buFontTx/>
              <a:buNone/>
              <a:tabLst/>
              <a:defRPr/>
            </a:pPr>
            <a:r>
              <a:rPr kumimoji="0" lang="en-GB" sz="1000" b="1" i="0" u="none" strike="noStrike" kern="1200" cap="none" spc="-5" normalizeH="0" baseline="0" noProof="0" dirty="0">
                <a:ln>
                  <a:noFill/>
                </a:ln>
                <a:solidFill>
                  <a:srgbClr val="1F497D"/>
                </a:solidFill>
                <a:effectLst/>
                <a:uLnTx/>
                <a:uFillTx/>
                <a:latin typeface="Tahoma"/>
                <a:ea typeface="+mn-ea"/>
                <a:cs typeface="Tahoma"/>
              </a:rPr>
              <a:t>Phillip</a:t>
            </a:r>
            <a:r>
              <a:rPr kumimoji="0" sz="1000" b="1" i="0" u="none" strike="noStrike" kern="1200" cap="none" spc="-65" normalizeH="0" baseline="0" noProof="0" dirty="0">
                <a:ln>
                  <a:noFill/>
                </a:ln>
                <a:solidFill>
                  <a:srgbClr val="1F497D"/>
                </a:solidFill>
                <a:effectLst/>
                <a:uLnTx/>
                <a:uFillTx/>
                <a:latin typeface="Tahoma"/>
                <a:ea typeface="+mn-ea"/>
                <a:cs typeface="Tahoma"/>
              </a:rPr>
              <a:t> </a:t>
            </a:r>
            <a:r>
              <a:rPr kumimoji="0" lang="en-GB" sz="1000" b="1" i="0" u="none" strike="noStrike" kern="1200" cap="none" spc="-5" normalizeH="0" baseline="0" noProof="0" dirty="0">
                <a:ln>
                  <a:noFill/>
                </a:ln>
                <a:solidFill>
                  <a:srgbClr val="1F497D"/>
                </a:solidFill>
                <a:effectLst/>
                <a:uLnTx/>
                <a:uFillTx/>
                <a:latin typeface="Tahoma"/>
                <a:ea typeface="+mn-ea"/>
                <a:cs typeface="Tahoma"/>
              </a:rPr>
              <a:t>BONARIGO</a:t>
            </a:r>
            <a:r>
              <a:rPr kumimoji="0" lang="fr-FR" sz="1000" b="0" i="0" u="none" strike="noStrike" kern="1200" cap="none" spc="0" normalizeH="0" baseline="0" noProof="0" dirty="0">
                <a:ln>
                  <a:noFill/>
                </a:ln>
                <a:solidFill>
                  <a:srgbClr val="1F497D"/>
                </a:solidFill>
                <a:effectLst/>
                <a:uLnTx/>
                <a:uFillTx/>
                <a:latin typeface="Tahoma"/>
                <a:ea typeface="+mn-ea"/>
                <a:cs typeface="Tahoma"/>
              </a:rPr>
              <a:t> </a:t>
            </a:r>
          </a:p>
          <a:p>
            <a:pPr marL="12065" marR="5080" lvl="0" indent="0" algn="ctr" defTabSz="914400" rtl="0" eaLnBrk="1" fontAlgn="auto" latinLnBrk="0" hangingPunct="1">
              <a:lnSpc>
                <a:spcPct val="100000"/>
              </a:lnSpc>
              <a:spcBef>
                <a:spcPts val="95"/>
              </a:spcBef>
              <a:spcAft>
                <a:spcPts val="0"/>
              </a:spcAft>
              <a:buClrTx/>
              <a:buSzTx/>
              <a:buFontTx/>
              <a:buNone/>
              <a:tabLst/>
              <a:defRPr/>
            </a:pPr>
            <a:r>
              <a:rPr kumimoji="0" lang="fr-FR" sz="1000" b="0" i="0" u="none" strike="noStrike" kern="1200" cap="none" spc="-10" normalizeH="0" baseline="0" noProof="0" dirty="0">
                <a:ln>
                  <a:noFill/>
                </a:ln>
                <a:solidFill>
                  <a:srgbClr val="1F497D"/>
                </a:solidFill>
                <a:effectLst/>
                <a:uLnTx/>
                <a:uFillTx/>
                <a:latin typeface="Tahoma"/>
                <a:ea typeface="+mn-ea"/>
                <a:cs typeface="Tahoma"/>
              </a:rPr>
              <a:t>Editor</a:t>
            </a:r>
            <a:endParaRPr kumimoji="0" sz="1000" b="0" i="0" u="none" strike="noStrike" kern="1200" cap="none" spc="-10" normalizeH="0" baseline="0" noProof="0" dirty="0">
              <a:ln>
                <a:noFill/>
              </a:ln>
              <a:solidFill>
                <a:srgbClr val="1F497D"/>
              </a:solidFill>
              <a:effectLst/>
              <a:uLnTx/>
              <a:uFillTx/>
              <a:latin typeface="Tahoma"/>
              <a:ea typeface="+mn-ea"/>
              <a:cs typeface="Tahoma"/>
            </a:endParaRPr>
          </a:p>
        </p:txBody>
      </p:sp>
      <p:sp>
        <p:nvSpPr>
          <p:cNvPr id="48" name="object 6">
            <a:extLst>
              <a:ext uri="{FF2B5EF4-FFF2-40B4-BE49-F238E27FC236}">
                <a16:creationId xmlns:a16="http://schemas.microsoft.com/office/drawing/2014/main" id="{26B33DC3-8817-4427-BBF5-3A41D0D7D63B}"/>
              </a:ext>
            </a:extLst>
          </p:cNvPr>
          <p:cNvSpPr txBox="1"/>
          <p:nvPr/>
        </p:nvSpPr>
        <p:spPr>
          <a:xfrm>
            <a:off x="2885712" y="7375117"/>
            <a:ext cx="1031964" cy="486672"/>
          </a:xfrm>
          <a:prstGeom prst="rect">
            <a:avLst/>
          </a:prstGeom>
        </p:spPr>
        <p:txBody>
          <a:bodyPr vert="horz" wrap="square" lIns="0" tIns="12065" rIns="0" bIns="0" rtlCol="0">
            <a:spAutoFit/>
          </a:bodyPr>
          <a:lstStyle/>
          <a:p>
            <a:pPr marL="12700" marR="5080" lvl="0" indent="25400" algn="ctr" defTabSz="914400" rtl="0" eaLnBrk="1" fontAlgn="auto" latinLnBrk="0" hangingPunct="1">
              <a:lnSpc>
                <a:spcPct val="100000"/>
              </a:lnSpc>
              <a:spcBef>
                <a:spcPts val="95"/>
              </a:spcBef>
              <a:spcAft>
                <a:spcPts val="0"/>
              </a:spcAft>
              <a:buClrTx/>
              <a:buSzTx/>
              <a:buFontTx/>
              <a:buNone/>
              <a:tabLst/>
              <a:defRPr/>
            </a:pPr>
            <a:r>
              <a:rPr kumimoji="0" lang="fr-FR" sz="1000" b="1" i="0" u="none" strike="noStrike" kern="1200" cap="none" spc="-10" normalizeH="0" baseline="0" noProof="0" dirty="0">
                <a:ln>
                  <a:noFill/>
                </a:ln>
                <a:solidFill>
                  <a:srgbClr val="1F497D"/>
                </a:solidFill>
                <a:effectLst/>
                <a:uLnTx/>
                <a:uFillTx/>
                <a:latin typeface="Tahoma"/>
                <a:ea typeface="+mn-ea"/>
                <a:cs typeface="Tahoma"/>
              </a:rPr>
              <a:t>Julien</a:t>
            </a:r>
            <a:r>
              <a:rPr kumimoji="0" sz="1000" b="1" i="0" u="none" strike="noStrike" kern="1200" cap="none" spc="-10" normalizeH="0" baseline="0" noProof="0" dirty="0">
                <a:ln>
                  <a:noFill/>
                </a:ln>
                <a:solidFill>
                  <a:srgbClr val="1F497D"/>
                </a:solidFill>
                <a:effectLst/>
                <a:uLnTx/>
                <a:uFillTx/>
                <a:latin typeface="Tahoma"/>
                <a:ea typeface="+mn-ea"/>
                <a:cs typeface="Tahoma"/>
              </a:rPr>
              <a:t>  </a:t>
            </a:r>
            <a:r>
              <a:rPr kumimoji="0" lang="fr-FR" sz="1000" b="1" i="0" u="none" strike="noStrike" kern="1200" cap="none" spc="-10" normalizeH="0" baseline="0" noProof="0" dirty="0">
                <a:ln>
                  <a:noFill/>
                </a:ln>
                <a:solidFill>
                  <a:srgbClr val="1F497D"/>
                </a:solidFill>
                <a:effectLst/>
                <a:uLnTx/>
                <a:uFillTx/>
                <a:latin typeface="Tahoma"/>
                <a:ea typeface="+mn-ea"/>
                <a:cs typeface="Tahoma"/>
              </a:rPr>
              <a:t>HAMONIC</a:t>
            </a:r>
          </a:p>
          <a:p>
            <a:pPr marL="12065" marR="5080" lvl="0" indent="25400" algn="ctr" defTabSz="914400" rtl="0" eaLnBrk="1" fontAlgn="auto" latinLnBrk="0" hangingPunct="1">
              <a:lnSpc>
                <a:spcPct val="100000"/>
              </a:lnSpc>
              <a:spcBef>
                <a:spcPts val="95"/>
              </a:spcBef>
              <a:spcAft>
                <a:spcPts val="0"/>
              </a:spcAft>
              <a:buClrTx/>
              <a:buSzTx/>
              <a:buFontTx/>
              <a:buNone/>
              <a:tabLst/>
              <a:defRPr/>
            </a:pPr>
            <a:r>
              <a:rPr kumimoji="0" lang="fr-FR" sz="1000" b="0" i="0" u="none" strike="noStrike" kern="1200" cap="none" spc="-10" normalizeH="0" baseline="0" noProof="0" dirty="0">
                <a:ln>
                  <a:noFill/>
                </a:ln>
                <a:solidFill>
                  <a:srgbClr val="1F497D"/>
                </a:solidFill>
                <a:effectLst/>
                <a:uLnTx/>
                <a:uFillTx/>
                <a:latin typeface="Tahoma"/>
                <a:ea typeface="+mn-ea"/>
                <a:cs typeface="Tahoma"/>
              </a:rPr>
              <a:t>Lead Editor</a:t>
            </a:r>
            <a:endParaRPr kumimoji="0" sz="1000" b="0" i="0" u="none" strike="noStrike" kern="1200" cap="none" spc="-10" normalizeH="0" baseline="0" noProof="0" dirty="0">
              <a:ln>
                <a:noFill/>
              </a:ln>
              <a:solidFill>
                <a:srgbClr val="1F497D"/>
              </a:solidFill>
              <a:effectLst/>
              <a:uLnTx/>
              <a:uFillTx/>
              <a:latin typeface="Tahoma"/>
              <a:ea typeface="+mn-ea"/>
              <a:cs typeface="Tahoma"/>
            </a:endParaRPr>
          </a:p>
        </p:txBody>
      </p:sp>
      <p:sp>
        <p:nvSpPr>
          <p:cNvPr id="49" name="object 7">
            <a:extLst>
              <a:ext uri="{FF2B5EF4-FFF2-40B4-BE49-F238E27FC236}">
                <a16:creationId xmlns:a16="http://schemas.microsoft.com/office/drawing/2014/main" id="{4BDEFC8E-53C0-418B-8D8D-326BE294B50F}"/>
              </a:ext>
            </a:extLst>
          </p:cNvPr>
          <p:cNvSpPr txBox="1"/>
          <p:nvPr/>
        </p:nvSpPr>
        <p:spPr>
          <a:xfrm>
            <a:off x="1762843" y="7353773"/>
            <a:ext cx="753096" cy="486672"/>
          </a:xfrm>
          <a:prstGeom prst="rect">
            <a:avLst/>
          </a:prstGeom>
        </p:spPr>
        <p:txBody>
          <a:bodyPr vert="horz" wrap="square" lIns="0" tIns="12065" rIns="0" bIns="0" rtlCol="0">
            <a:spAutoFit/>
          </a:bodyPr>
          <a:lstStyle/>
          <a:p>
            <a:pPr marL="12700" marR="5080" lvl="0" indent="16510" algn="ctr" defTabSz="914400" rtl="0" eaLnBrk="1" fontAlgn="auto" latinLnBrk="0" hangingPunct="1">
              <a:lnSpc>
                <a:spcPct val="100000"/>
              </a:lnSpc>
              <a:spcBef>
                <a:spcPts val="95"/>
              </a:spcBef>
              <a:spcAft>
                <a:spcPts val="0"/>
              </a:spcAft>
              <a:buClrTx/>
              <a:buSzTx/>
              <a:buFontTx/>
              <a:buNone/>
              <a:tabLst/>
              <a:defRPr/>
            </a:pPr>
            <a:r>
              <a:rPr kumimoji="0" lang="en-GB" sz="1000" b="1" i="0" u="none" strike="noStrike" kern="1200" cap="none" spc="-10" normalizeH="0" baseline="0" noProof="0" dirty="0">
                <a:ln>
                  <a:noFill/>
                </a:ln>
                <a:solidFill>
                  <a:srgbClr val="1F497D"/>
                </a:solidFill>
                <a:effectLst/>
                <a:uLnTx/>
                <a:uFillTx/>
                <a:latin typeface="Tahoma"/>
                <a:ea typeface="+mn-ea"/>
                <a:cs typeface="Tahoma"/>
              </a:rPr>
              <a:t>Vandana</a:t>
            </a:r>
            <a:r>
              <a:rPr kumimoji="0" sz="1000" b="1" i="0" u="none" strike="noStrike" kern="1200" cap="none" spc="-10" normalizeH="0" baseline="0" noProof="0" dirty="0">
                <a:ln>
                  <a:noFill/>
                </a:ln>
                <a:solidFill>
                  <a:srgbClr val="1F497D"/>
                </a:solidFill>
                <a:effectLst/>
                <a:uLnTx/>
                <a:uFillTx/>
                <a:latin typeface="Tahoma"/>
                <a:ea typeface="+mn-ea"/>
                <a:cs typeface="Tahoma"/>
              </a:rPr>
              <a:t>  </a:t>
            </a:r>
            <a:r>
              <a:rPr kumimoji="0" lang="en-GB" sz="1000" b="1" i="0" u="none" strike="noStrike" kern="1200" cap="none" spc="-10" normalizeH="0" baseline="0" noProof="0" dirty="0">
                <a:ln>
                  <a:noFill/>
                </a:ln>
                <a:solidFill>
                  <a:srgbClr val="1F497D"/>
                </a:solidFill>
                <a:effectLst/>
                <a:uLnTx/>
                <a:uFillTx/>
                <a:latin typeface="Tahoma"/>
                <a:ea typeface="+mn-ea"/>
                <a:cs typeface="Tahoma"/>
              </a:rPr>
              <a:t>JAIN</a:t>
            </a:r>
          </a:p>
          <a:p>
            <a:pPr marL="12065" marR="5080" lvl="0" indent="25400" algn="ctr" defTabSz="914400" rtl="0" eaLnBrk="1" fontAlgn="auto" latinLnBrk="0" hangingPunct="1">
              <a:lnSpc>
                <a:spcPct val="100000"/>
              </a:lnSpc>
              <a:spcBef>
                <a:spcPts val="95"/>
              </a:spcBef>
              <a:spcAft>
                <a:spcPts val="0"/>
              </a:spcAft>
              <a:buClrTx/>
              <a:buSzTx/>
              <a:buFontTx/>
              <a:buNone/>
              <a:tabLst/>
              <a:defRPr/>
            </a:pPr>
            <a:r>
              <a:rPr kumimoji="0" lang="fr-FR" sz="1000" b="0" i="0" u="none" strike="noStrike" kern="1200" cap="none" spc="-10" normalizeH="0" baseline="0" noProof="0" dirty="0">
                <a:ln>
                  <a:noFill/>
                </a:ln>
                <a:solidFill>
                  <a:srgbClr val="1F497D"/>
                </a:solidFill>
                <a:effectLst/>
                <a:uLnTx/>
                <a:uFillTx/>
                <a:latin typeface="Tahoma"/>
                <a:ea typeface="+mn-ea"/>
                <a:cs typeface="Tahoma"/>
              </a:rPr>
              <a:t>Editor</a:t>
            </a:r>
          </a:p>
        </p:txBody>
      </p:sp>
      <p:sp>
        <p:nvSpPr>
          <p:cNvPr id="50" name="object 8">
            <a:extLst>
              <a:ext uri="{FF2B5EF4-FFF2-40B4-BE49-F238E27FC236}">
                <a16:creationId xmlns:a16="http://schemas.microsoft.com/office/drawing/2014/main" id="{BC9B8AA4-04C4-4572-904F-17DEF2A71CF0}"/>
              </a:ext>
            </a:extLst>
          </p:cNvPr>
          <p:cNvSpPr txBox="1"/>
          <p:nvPr/>
        </p:nvSpPr>
        <p:spPr>
          <a:xfrm>
            <a:off x="4333543" y="7353773"/>
            <a:ext cx="753096" cy="666208"/>
          </a:xfrm>
          <a:prstGeom prst="rect">
            <a:avLst/>
          </a:prstGeom>
        </p:spPr>
        <p:txBody>
          <a:bodyPr vert="horz" wrap="square" lIns="0" tIns="12065" rIns="0" bIns="0" rtlCol="0">
            <a:spAutoFit/>
          </a:bodyPr>
          <a:lstStyle/>
          <a:p>
            <a:pPr marL="21590" marR="5080" lvl="0" indent="-9525" algn="ctr" defTabSz="914400" rtl="0" eaLnBrk="1" fontAlgn="auto" latinLnBrk="0" hangingPunct="1">
              <a:lnSpc>
                <a:spcPct val="100000"/>
              </a:lnSpc>
              <a:spcBef>
                <a:spcPts val="95"/>
              </a:spcBef>
              <a:spcAft>
                <a:spcPts val="0"/>
              </a:spcAft>
              <a:buClrTx/>
              <a:buSzTx/>
              <a:buFontTx/>
              <a:buNone/>
              <a:tabLst/>
              <a:defRPr/>
            </a:pPr>
            <a:r>
              <a:rPr kumimoji="0" lang="en-GB" sz="1000" b="1" i="0" u="none" strike="noStrike" kern="1200" cap="none" spc="-10" normalizeH="0" baseline="0" noProof="0" dirty="0">
                <a:ln>
                  <a:noFill/>
                </a:ln>
                <a:solidFill>
                  <a:srgbClr val="1F497D"/>
                </a:solidFill>
                <a:effectLst/>
                <a:uLnTx/>
                <a:uFillTx/>
                <a:latin typeface="Tahoma"/>
                <a:ea typeface="+mn-ea"/>
                <a:cs typeface="Tahoma"/>
              </a:rPr>
              <a:t>Fifi</a:t>
            </a:r>
            <a:r>
              <a:rPr kumimoji="0" sz="1000" b="1" i="0" u="none" strike="noStrike" kern="1200" cap="none" spc="-5" normalizeH="0" baseline="0" noProof="0" dirty="0">
                <a:ln>
                  <a:noFill/>
                </a:ln>
                <a:solidFill>
                  <a:srgbClr val="1F497D"/>
                </a:solidFill>
                <a:effectLst/>
                <a:uLnTx/>
                <a:uFillTx/>
                <a:latin typeface="Tahoma"/>
                <a:ea typeface="+mn-ea"/>
                <a:cs typeface="Tahoma"/>
              </a:rPr>
              <a:t>  </a:t>
            </a:r>
            <a:endParaRPr kumimoji="0" lang="fr-FR" sz="1000" b="1" i="0" u="none" strike="noStrike" kern="1200" cap="none" spc="-5" normalizeH="0" baseline="0" noProof="0" dirty="0">
              <a:ln>
                <a:noFill/>
              </a:ln>
              <a:solidFill>
                <a:srgbClr val="1F497D"/>
              </a:solidFill>
              <a:effectLst/>
              <a:uLnTx/>
              <a:uFillTx/>
              <a:latin typeface="Tahoma"/>
              <a:ea typeface="+mn-ea"/>
              <a:cs typeface="Tahoma"/>
            </a:endParaRPr>
          </a:p>
          <a:p>
            <a:pPr marL="21590" marR="5080" lvl="0" indent="-9525" algn="ctr" defTabSz="914400" rtl="0" eaLnBrk="1" fontAlgn="auto" latinLnBrk="0" hangingPunct="1">
              <a:lnSpc>
                <a:spcPct val="100000"/>
              </a:lnSpc>
              <a:spcBef>
                <a:spcPts val="95"/>
              </a:spcBef>
              <a:spcAft>
                <a:spcPts val="0"/>
              </a:spcAft>
              <a:buClrTx/>
              <a:buSzTx/>
              <a:buFontTx/>
              <a:buNone/>
              <a:tabLst/>
              <a:defRPr/>
            </a:pPr>
            <a:r>
              <a:rPr kumimoji="0" lang="fr-FR" sz="1000" b="1" i="0" u="none" strike="noStrike" kern="1200" cap="none" spc="-10" normalizeH="0" baseline="0" noProof="0" dirty="0">
                <a:ln>
                  <a:noFill/>
                </a:ln>
                <a:solidFill>
                  <a:srgbClr val="1F497D"/>
                </a:solidFill>
                <a:effectLst/>
                <a:uLnTx/>
                <a:uFillTx/>
                <a:latin typeface="Tahoma"/>
                <a:ea typeface="+mn-ea"/>
                <a:cs typeface="Tahoma"/>
              </a:rPr>
              <a:t>LU</a:t>
            </a:r>
          </a:p>
          <a:p>
            <a:pPr marL="12065" marR="5080" lvl="0" indent="25400" algn="ctr" defTabSz="914400" rtl="0" eaLnBrk="1" fontAlgn="auto" latinLnBrk="0" hangingPunct="1">
              <a:lnSpc>
                <a:spcPct val="100000"/>
              </a:lnSpc>
              <a:spcBef>
                <a:spcPts val="95"/>
              </a:spcBef>
              <a:spcAft>
                <a:spcPts val="0"/>
              </a:spcAft>
              <a:buClrTx/>
              <a:buSzTx/>
              <a:buFontTx/>
              <a:buNone/>
              <a:tabLst/>
              <a:defRPr/>
            </a:pPr>
            <a:r>
              <a:rPr kumimoji="0" lang="fr-FR" sz="1000" b="0" i="0" u="none" strike="noStrike" kern="1200" cap="none" spc="-10" normalizeH="0" baseline="0" noProof="0" dirty="0">
                <a:ln>
                  <a:noFill/>
                </a:ln>
                <a:solidFill>
                  <a:srgbClr val="1F497D"/>
                </a:solidFill>
                <a:effectLst/>
                <a:uLnTx/>
                <a:uFillTx/>
                <a:latin typeface="Tahoma"/>
                <a:ea typeface="+mn-ea"/>
                <a:cs typeface="Tahoma"/>
              </a:rPr>
              <a:t>Editor</a:t>
            </a:r>
          </a:p>
          <a:p>
            <a:pPr marL="21590" marR="5080" lvl="0" indent="-9525" algn="ctr" defTabSz="914400" rtl="0" eaLnBrk="1" fontAlgn="auto" latinLnBrk="0" hangingPunct="1">
              <a:lnSpc>
                <a:spcPct val="100000"/>
              </a:lnSpc>
              <a:spcBef>
                <a:spcPts val="95"/>
              </a:spcBef>
              <a:spcAft>
                <a:spcPts val="0"/>
              </a:spcAft>
              <a:buClrTx/>
              <a:buSzTx/>
              <a:buFontTx/>
              <a:buNone/>
              <a:tabLst/>
              <a:defRPr/>
            </a:pPr>
            <a:endParaRPr kumimoji="0" lang="fr-FR" sz="1000" b="1" i="0" u="none" strike="noStrike" kern="1200" cap="none" spc="-10" normalizeH="0" baseline="0" noProof="0" dirty="0">
              <a:ln>
                <a:noFill/>
              </a:ln>
              <a:solidFill>
                <a:srgbClr val="1F497D"/>
              </a:solidFill>
              <a:effectLst/>
              <a:uLnTx/>
              <a:uFillTx/>
              <a:latin typeface="Tahoma"/>
              <a:ea typeface="+mn-ea"/>
              <a:cs typeface="Tahoma"/>
            </a:endParaRPr>
          </a:p>
        </p:txBody>
      </p:sp>
      <p:sp>
        <p:nvSpPr>
          <p:cNvPr id="51" name="object 20">
            <a:extLst>
              <a:ext uri="{FF2B5EF4-FFF2-40B4-BE49-F238E27FC236}">
                <a16:creationId xmlns:a16="http://schemas.microsoft.com/office/drawing/2014/main" id="{1F8FFC29-C5F6-45E1-B27F-2375C4B4CBF0}"/>
              </a:ext>
            </a:extLst>
          </p:cNvPr>
          <p:cNvSpPr txBox="1"/>
          <p:nvPr/>
        </p:nvSpPr>
        <p:spPr>
          <a:xfrm>
            <a:off x="5300704" y="7353773"/>
            <a:ext cx="1289072" cy="486672"/>
          </a:xfrm>
          <a:prstGeom prst="rect">
            <a:avLst/>
          </a:prstGeom>
        </p:spPr>
        <p:txBody>
          <a:bodyPr vert="horz" wrap="square" lIns="0" tIns="12065" rIns="0" bIns="0" rtlCol="0">
            <a:spAutoFit/>
          </a:bodyPr>
          <a:lstStyle/>
          <a:p>
            <a:pPr marL="12700" marR="5080" lvl="0" indent="129539" algn="ctr" defTabSz="914400" rtl="0" eaLnBrk="1" fontAlgn="auto" latinLnBrk="0" hangingPunct="1">
              <a:lnSpc>
                <a:spcPct val="100000"/>
              </a:lnSpc>
              <a:spcBef>
                <a:spcPts val="95"/>
              </a:spcBef>
              <a:spcAft>
                <a:spcPts val="0"/>
              </a:spcAft>
              <a:buClrTx/>
              <a:buSzTx/>
              <a:buFontTx/>
              <a:buNone/>
              <a:tabLst/>
              <a:defRPr/>
            </a:pPr>
            <a:r>
              <a:rPr kumimoji="0" lang="en-GB" sz="1000" b="1" i="0" u="none" strike="noStrike" kern="1200" cap="none" spc="-10" normalizeH="0" baseline="0" noProof="0" dirty="0">
                <a:ln>
                  <a:noFill/>
                </a:ln>
                <a:solidFill>
                  <a:srgbClr val="1F497D"/>
                </a:solidFill>
                <a:effectLst/>
                <a:uLnTx/>
                <a:uFillTx/>
                <a:latin typeface="Tahoma"/>
                <a:ea typeface="+mn-ea"/>
                <a:cs typeface="Tahoma"/>
              </a:rPr>
              <a:t>Puranjay</a:t>
            </a:r>
            <a:r>
              <a:rPr kumimoji="0" sz="1000" b="1" i="0" u="none" strike="noStrike" kern="1200" cap="none" spc="-10" normalizeH="0" baseline="0" noProof="0" dirty="0">
                <a:ln>
                  <a:noFill/>
                </a:ln>
                <a:solidFill>
                  <a:srgbClr val="1F497D"/>
                </a:solidFill>
                <a:effectLst/>
                <a:uLnTx/>
                <a:uFillTx/>
                <a:latin typeface="Tahoma"/>
                <a:ea typeface="+mn-ea"/>
                <a:cs typeface="Tahoma"/>
              </a:rPr>
              <a:t>  </a:t>
            </a:r>
            <a:r>
              <a:rPr kumimoji="0" lang="en-GB" sz="1000" b="1" i="0" u="none" strike="noStrike" kern="1200" cap="none" spc="-15" normalizeH="0" baseline="0" noProof="0" dirty="0">
                <a:ln>
                  <a:noFill/>
                </a:ln>
                <a:solidFill>
                  <a:srgbClr val="1F497D"/>
                </a:solidFill>
                <a:effectLst/>
                <a:uLnTx/>
                <a:uFillTx/>
                <a:latin typeface="Tahoma"/>
                <a:ea typeface="+mn-ea"/>
                <a:cs typeface="Tahoma"/>
              </a:rPr>
              <a:t>MAHAPATRA</a:t>
            </a:r>
            <a:r>
              <a:rPr kumimoji="0" lang="fr-FR" sz="1000" b="0" i="0" u="none" strike="noStrike" kern="1200" cap="none" spc="0" normalizeH="0" baseline="0" noProof="0" dirty="0">
                <a:ln>
                  <a:noFill/>
                </a:ln>
                <a:solidFill>
                  <a:srgbClr val="1F497D"/>
                </a:solidFill>
                <a:effectLst/>
                <a:uLnTx/>
                <a:uFillTx/>
                <a:latin typeface="Tahoma"/>
                <a:ea typeface="+mn-ea"/>
                <a:cs typeface="Tahoma"/>
              </a:rPr>
              <a:t> </a:t>
            </a:r>
          </a:p>
          <a:p>
            <a:pPr marL="12065" marR="5080" lvl="0" indent="25400" algn="ctr" defTabSz="914400" rtl="0" eaLnBrk="1" fontAlgn="auto" latinLnBrk="0" hangingPunct="1">
              <a:lnSpc>
                <a:spcPct val="100000"/>
              </a:lnSpc>
              <a:spcBef>
                <a:spcPts val="95"/>
              </a:spcBef>
              <a:spcAft>
                <a:spcPts val="0"/>
              </a:spcAft>
              <a:buClrTx/>
              <a:buSzTx/>
              <a:buFontTx/>
              <a:buNone/>
              <a:tabLst/>
              <a:defRPr/>
            </a:pPr>
            <a:r>
              <a:rPr kumimoji="0" lang="fr-FR" sz="1000" b="0" i="0" u="none" strike="noStrike" kern="1200" cap="none" spc="-10" normalizeH="0" baseline="0" noProof="0" dirty="0">
                <a:ln>
                  <a:noFill/>
                </a:ln>
                <a:solidFill>
                  <a:srgbClr val="1F497D"/>
                </a:solidFill>
                <a:effectLst/>
                <a:uLnTx/>
                <a:uFillTx/>
                <a:latin typeface="Tahoma"/>
                <a:ea typeface="+mn-ea"/>
                <a:cs typeface="Tahoma"/>
              </a:rPr>
              <a:t>Editor</a:t>
            </a:r>
          </a:p>
        </p:txBody>
      </p:sp>
      <p:sp>
        <p:nvSpPr>
          <p:cNvPr id="52" name="object 21">
            <a:extLst>
              <a:ext uri="{FF2B5EF4-FFF2-40B4-BE49-F238E27FC236}">
                <a16:creationId xmlns:a16="http://schemas.microsoft.com/office/drawing/2014/main" id="{BE699D67-3CC3-41BA-BB1D-D36414F829FC}"/>
              </a:ext>
            </a:extLst>
          </p:cNvPr>
          <p:cNvSpPr txBox="1"/>
          <p:nvPr/>
        </p:nvSpPr>
        <p:spPr>
          <a:xfrm>
            <a:off x="374091" y="860530"/>
            <a:ext cx="6277179" cy="2033249"/>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480"/>
              </a:spcBef>
              <a:spcAft>
                <a:spcPts val="0"/>
              </a:spcAft>
              <a:buClrTx/>
              <a:buSzTx/>
              <a:buFontTx/>
              <a:buNone/>
              <a:tabLst/>
              <a:defRPr/>
            </a:pPr>
            <a:r>
              <a:rPr kumimoji="0" lang="en-US" sz="1000" b="0" i="0" u="none" strike="noStrike" kern="1200" cap="none" spc="-5" normalizeH="0" baseline="0" noProof="0" dirty="0">
                <a:ln>
                  <a:noFill/>
                </a:ln>
                <a:solidFill>
                  <a:srgbClr val="5F5F5F"/>
                </a:solidFill>
                <a:effectLst/>
                <a:uLnTx/>
                <a:uFillTx/>
                <a:latin typeface="Tahoma"/>
                <a:ea typeface="+mn-ea"/>
                <a:cs typeface="Tahoma"/>
              </a:rPr>
              <a:t>Join our Slack Group for Knowledge Sharing!</a:t>
            </a:r>
            <a:endParaRPr kumimoji="0" lang="en-US" sz="1000" b="0" i="0" u="none" strike="noStrike" kern="1200" cap="none" spc="-5" normalizeH="0" baseline="0" noProof="0" dirty="0">
              <a:ln>
                <a:noFill/>
              </a:ln>
              <a:solidFill>
                <a:srgbClr val="5F5F5F"/>
              </a:solidFill>
              <a:effectLst/>
              <a:uLnTx/>
              <a:uFillTx/>
              <a:latin typeface="Tahoma"/>
              <a:ea typeface="+mn-ea"/>
              <a:cs typeface="Tahoma"/>
              <a:hlinkClick r:id="rId4">
                <a:extLst>
                  <a:ext uri="{A12FA001-AC4F-418D-AE19-62706E023703}">
                    <ahyp:hlinkClr xmlns:ahyp="http://schemas.microsoft.com/office/drawing/2018/hyperlinkcolor" val="tx"/>
                  </a:ext>
                </a:extLst>
              </a:hlinkClick>
            </a:endParaRPr>
          </a:p>
          <a:p>
            <a:pPr marL="184150" marR="0" lvl="0" indent="-171450" algn="l" defTabSz="914400" rtl="0" eaLnBrk="1" fontAlgn="auto" latinLnBrk="0" hangingPunct="1">
              <a:lnSpc>
                <a:spcPct val="100000"/>
              </a:lnSpc>
              <a:spcBef>
                <a:spcPts val="480"/>
              </a:spcBef>
              <a:spcAft>
                <a:spcPts val="0"/>
              </a:spcAft>
              <a:buClrTx/>
              <a:buSzTx/>
              <a:buFont typeface="Wingdings" panose="05000000000000000000" pitchFamily="2" charset="2"/>
              <a:buChar char="Ø"/>
              <a:tabLst/>
              <a:defRPr/>
            </a:pPr>
            <a:r>
              <a:rPr kumimoji="0" lang="en-US" sz="1000" b="0" i="1" u="none" strike="noStrike" kern="1200" cap="none" spc="-5" normalizeH="0" baseline="0" noProof="0" dirty="0">
                <a:ln>
                  <a:noFill/>
                </a:ln>
                <a:solidFill>
                  <a:srgbClr val="1F497D">
                    <a:lumMod val="60000"/>
                    <a:lumOff val="40000"/>
                  </a:srgbClr>
                </a:solidFill>
                <a:effectLst/>
                <a:uLnTx/>
                <a:uFillTx/>
                <a:latin typeface="Tahoma"/>
                <a:ea typeface="+mn-ea"/>
                <a:cs typeface="Tahoma"/>
                <a:hlinkClick r:id="rId4">
                  <a:extLst>
                    <a:ext uri="{A12FA001-AC4F-418D-AE19-62706E023703}">
                      <ahyp:hlinkClr xmlns:ahyp="http://schemas.microsoft.com/office/drawing/2018/hyperlinkcolor" val="tx"/>
                    </a:ext>
                  </a:extLst>
                </a:hlinkClick>
              </a:rPr>
              <a:t>https://ustftmba.slack.com</a:t>
            </a:r>
            <a:r>
              <a:rPr kumimoji="0" lang="en-US" sz="1000" b="0" i="1" u="none" strike="noStrike" kern="1200" cap="none" spc="-5" normalizeH="0" baseline="0" noProof="0" dirty="0">
                <a:ln>
                  <a:noFill/>
                </a:ln>
                <a:solidFill>
                  <a:prstClr val="white"/>
                </a:solidFill>
                <a:effectLst/>
                <a:uLnTx/>
                <a:uFillTx/>
                <a:latin typeface="Tahoma"/>
                <a:ea typeface="+mn-ea"/>
                <a:cs typeface="Tahoma"/>
                <a:hlinkClick r:id="rId4">
                  <a:extLst>
                    <a:ext uri="{A12FA001-AC4F-418D-AE19-62706E023703}">
                      <ahyp:hlinkClr xmlns:ahyp="http://schemas.microsoft.com/office/drawing/2018/hyperlinkcolor" val="tx"/>
                    </a:ext>
                  </a:extLst>
                </a:hlinkClick>
              </a:rPr>
              <a:t>/messages/CC</a:t>
            </a:r>
            <a:r>
              <a:rPr kumimoji="0" lang="en-US" sz="1000" b="0" i="0" u="none" strike="noStrike" kern="1200" cap="none" spc="-5" normalizeH="0" baseline="0" noProof="0" dirty="0">
                <a:ln>
                  <a:noFill/>
                </a:ln>
                <a:solidFill>
                  <a:prstClr val="white"/>
                </a:solidFill>
                <a:effectLst/>
                <a:uLnTx/>
                <a:uFillTx/>
                <a:latin typeface="Tahoma"/>
                <a:ea typeface="+mn-ea"/>
                <a:cs typeface="Tahoma"/>
                <a:hlinkClick r:id="rId4">
                  <a:extLst>
                    <a:ext uri="{A12FA001-AC4F-418D-AE19-62706E023703}">
                      <ahyp:hlinkClr xmlns:ahyp="http://schemas.microsoft.com/office/drawing/2018/hyperlinkcolor" val="tx"/>
                    </a:ext>
                  </a:extLst>
                </a:hlinkClick>
              </a:rPr>
              <a:t>81B4E5Q/</a:t>
            </a:r>
            <a:endParaRPr kumimoji="0" lang="en-US" sz="1000" b="0" i="0" u="none" strike="noStrike" kern="1200" cap="none" spc="-5" normalizeH="0" baseline="0" noProof="0" dirty="0">
              <a:ln>
                <a:noFill/>
              </a:ln>
              <a:solidFill>
                <a:prstClr val="white"/>
              </a:solidFill>
              <a:effectLst/>
              <a:uLnTx/>
              <a:uFillTx/>
              <a:latin typeface="Tahoma"/>
              <a:ea typeface="+mn-ea"/>
              <a:cs typeface="Tahoma"/>
            </a:endParaRPr>
          </a:p>
          <a:p>
            <a:pPr marL="12701" marR="0" lvl="0" indent="0" algn="l" defTabSz="914400" rtl="0" eaLnBrk="1" fontAlgn="auto" latinLnBrk="0" hangingPunct="1">
              <a:lnSpc>
                <a:spcPct val="100000"/>
              </a:lnSpc>
              <a:spcBef>
                <a:spcPts val="48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0" cap="none" spc="-15" normalizeH="0" baseline="0" noProof="0" dirty="0">
                <a:ln>
                  <a:noFill/>
                </a:ln>
                <a:solidFill>
                  <a:srgbClr val="1F497D"/>
                </a:solidFill>
                <a:effectLst/>
                <a:uLnTx/>
                <a:uFillTx/>
                <a:latin typeface="Tahoma"/>
                <a:ea typeface="+mn-ea"/>
                <a:cs typeface="Tahoma"/>
              </a:rPr>
              <a:t>Recent Posts:</a:t>
            </a:r>
          </a:p>
          <a:p>
            <a:pPr marL="641351" marR="0" lvl="1" indent="-171450" algn="l" defTabSz="914400" rtl="0" eaLnBrk="1" fontAlgn="auto" latinLnBrk="0" hangingPunct="1">
              <a:lnSpc>
                <a:spcPct val="100000"/>
              </a:lnSpc>
              <a:spcBef>
                <a:spcPts val="0"/>
              </a:spcBef>
              <a:spcAft>
                <a:spcPts val="0"/>
              </a:spcAft>
              <a:buClrTx/>
              <a:buSzPct val="100000"/>
              <a:buFont typeface="Wingdings" pitchFamily="2"/>
              <a:buChar char="v"/>
              <a:tabLst/>
              <a:defRPr sz="1800" b="0" i="0" u="none" strike="noStrike" kern="0" cap="none" spc="0" baseline="0">
                <a:solidFill>
                  <a:srgbClr val="000000"/>
                </a:solidFill>
                <a:uFillTx/>
              </a:defRPr>
            </a:pPr>
            <a:r>
              <a:rPr kumimoji="0" lang="en-US" sz="1000" b="1" i="1" u="none" strike="noStrike" kern="0" cap="none" spc="-30" normalizeH="0" baseline="0" noProof="0" dirty="0">
                <a:ln>
                  <a:noFill/>
                </a:ln>
                <a:solidFill>
                  <a:srgbClr val="1F497D"/>
                </a:solidFill>
                <a:effectLst/>
                <a:uLnTx/>
                <a:uFillTx/>
                <a:latin typeface="Tahoma"/>
                <a:ea typeface="+mn-ea"/>
                <a:cs typeface="Tahoma"/>
              </a:rPr>
              <a:t>Blockchain what is it ?:</a:t>
            </a:r>
            <a:r>
              <a:rPr kumimoji="0" lang="en-US" sz="1000" b="0" i="1" u="none" strike="noStrike" kern="0" cap="none" spc="-30" normalizeH="0" baseline="0" noProof="0" dirty="0">
                <a:ln>
                  <a:noFill/>
                </a:ln>
                <a:solidFill>
                  <a:srgbClr val="1F497D"/>
                </a:solidFill>
                <a:effectLst/>
                <a:uLnTx/>
                <a:uFillTx/>
                <a:latin typeface="Tahoma"/>
                <a:ea typeface="+mn-ea"/>
                <a:cs typeface="Tahoma"/>
              </a:rPr>
              <a:t> </a:t>
            </a:r>
            <a:r>
              <a:rPr kumimoji="0" lang="en-US" sz="1000" b="0" i="1" u="none" strike="noStrike" kern="0" cap="none" spc="-30" normalizeH="0" baseline="0" noProof="0" dirty="0">
                <a:ln>
                  <a:noFill/>
                </a:ln>
                <a:solidFill>
                  <a:srgbClr val="558ED5"/>
                </a:solidFill>
                <a:effectLst/>
                <a:uLnTx/>
                <a:uFillTx/>
                <a:latin typeface="Tahoma"/>
                <a:ea typeface="+mn-ea"/>
                <a:cs typeface="Tahoma"/>
                <a:hlinkClick r:id="rId5">
                  <a:extLst>
                    <a:ext uri="{A12FA001-AC4F-418D-AE19-62706E023703}">
                      <ahyp:hlinkClr xmlns:ahyp="http://schemas.microsoft.com/office/drawing/2018/hyperlinkcolor" val="tx"/>
                    </a:ext>
                  </a:extLst>
                </a:hlinkClick>
              </a:rPr>
              <a:t>https://www.khanacademy.org/economics-finance-domain/core-finance/money-and-banking/bitcoin/v/bitcoin-what-is-it</a:t>
            </a:r>
            <a:r>
              <a:rPr kumimoji="0" lang="en-US" sz="1000" b="0" i="1" u="none" strike="noStrike" kern="0" cap="none" spc="-30" normalizeH="0" baseline="0" noProof="0" dirty="0">
                <a:ln>
                  <a:noFill/>
                </a:ln>
                <a:solidFill>
                  <a:srgbClr val="FFFFFF"/>
                </a:solidFill>
                <a:effectLst/>
                <a:uLnTx/>
                <a:uFillTx/>
                <a:latin typeface="Tahoma"/>
                <a:ea typeface="+mn-ea"/>
                <a:cs typeface="Tahoma"/>
                <a:hlinkClick r:id="rId5">
                  <a:extLst>
                    <a:ext uri="{A12FA001-AC4F-418D-AE19-62706E023703}">
                      <ahyp:hlinkClr xmlns:ahyp="http://schemas.microsoft.com/office/drawing/2018/hyperlinkcolor" val="tx"/>
                    </a:ext>
                  </a:extLst>
                </a:hlinkClick>
              </a:rPr>
              <a:t>_Vuv8J0</a:t>
            </a:r>
            <a:endParaRPr kumimoji="0" lang="en-US" sz="1000" b="0" i="1" u="none" strike="noStrike" kern="0" cap="none" spc="-30" normalizeH="0" baseline="0" noProof="0" dirty="0">
              <a:ln>
                <a:noFill/>
              </a:ln>
              <a:solidFill>
                <a:srgbClr val="FFFFFF"/>
              </a:solidFill>
              <a:effectLst/>
              <a:uLnTx/>
              <a:uFillTx/>
              <a:latin typeface="Tahoma"/>
              <a:ea typeface="+mn-ea"/>
              <a:cs typeface="Tahoma"/>
            </a:endParaRPr>
          </a:p>
          <a:p>
            <a:pPr marL="641351" marR="0" lvl="1" indent="-171450" algn="l" defTabSz="914400" rtl="0" eaLnBrk="1" fontAlgn="auto" latinLnBrk="0" hangingPunct="1">
              <a:lnSpc>
                <a:spcPct val="100000"/>
              </a:lnSpc>
              <a:spcBef>
                <a:spcPts val="0"/>
              </a:spcBef>
              <a:spcAft>
                <a:spcPts val="0"/>
              </a:spcAft>
              <a:buClrTx/>
              <a:buSzPct val="100000"/>
              <a:buFont typeface="Wingdings" pitchFamily="2"/>
              <a:buChar char="v"/>
              <a:tabLst/>
              <a:defRPr sz="1800" b="0" i="0" u="none" strike="noStrike" kern="0" cap="none" spc="0" baseline="0">
                <a:solidFill>
                  <a:srgbClr val="000000"/>
                </a:solidFill>
                <a:uFillTx/>
              </a:defRPr>
            </a:pPr>
            <a:r>
              <a:rPr kumimoji="0" lang="en-US" sz="1000" b="1" i="1" u="none" strike="noStrike" kern="0" cap="none" spc="-30" normalizeH="0" baseline="0" noProof="0" dirty="0">
                <a:ln>
                  <a:noFill/>
                </a:ln>
                <a:solidFill>
                  <a:srgbClr val="1F497D"/>
                </a:solidFill>
                <a:effectLst/>
                <a:uLnTx/>
                <a:uFillTx/>
                <a:latin typeface="Tahoma"/>
                <a:ea typeface="+mn-ea"/>
                <a:cs typeface="Tahoma"/>
              </a:rPr>
              <a:t>SEC Statement on Digital Assets Securities Issuance and Trading:</a:t>
            </a:r>
            <a:r>
              <a:rPr kumimoji="0" lang="en-US" sz="1000" b="0" i="1" u="none" strike="noStrike" kern="0" cap="none" spc="-30" normalizeH="0" baseline="0" noProof="0" dirty="0">
                <a:ln>
                  <a:noFill/>
                </a:ln>
                <a:solidFill>
                  <a:srgbClr val="1F497D"/>
                </a:solidFill>
                <a:effectLst/>
                <a:uLnTx/>
                <a:uFillTx/>
                <a:latin typeface="Tahoma"/>
                <a:ea typeface="+mn-ea"/>
                <a:cs typeface="Tahoma"/>
              </a:rPr>
              <a:t> </a:t>
            </a:r>
            <a:r>
              <a:rPr kumimoji="0" lang="en-US" sz="1000" b="0" i="1" u="none" strike="noStrike" kern="0" cap="none" spc="-30" normalizeH="0" baseline="0" noProof="0" dirty="0">
                <a:ln>
                  <a:noFill/>
                </a:ln>
                <a:solidFill>
                  <a:srgbClr val="558ED5"/>
                </a:solidFill>
                <a:effectLst/>
                <a:uLnTx/>
                <a:uFillTx/>
                <a:latin typeface="Tahoma"/>
                <a:ea typeface="+mn-ea"/>
                <a:cs typeface="Tahoma"/>
                <a:hlinkClick r:id="rId6">
                  <a:extLst>
                    <a:ext uri="{A12FA001-AC4F-418D-AE19-62706E023703}">
                      <ahyp:hlinkClr xmlns:ahyp="http://schemas.microsoft.com/office/drawing/2018/hyperlinkcolor" val="tx"/>
                    </a:ext>
                  </a:extLst>
                </a:hlinkClick>
              </a:rPr>
              <a:t>https://www.sec.gov/news/public-statement/digital-asset-securites-issuuance-and-trading</a:t>
            </a:r>
          </a:p>
          <a:p>
            <a:pPr marL="641351" marR="0" lvl="1" indent="-171450" algn="l" defTabSz="914400" rtl="0" eaLnBrk="1" fontAlgn="auto" latinLnBrk="0" hangingPunct="1">
              <a:lnSpc>
                <a:spcPct val="100000"/>
              </a:lnSpc>
              <a:spcBef>
                <a:spcPts val="0"/>
              </a:spcBef>
              <a:spcAft>
                <a:spcPts val="0"/>
              </a:spcAft>
              <a:buClrTx/>
              <a:buSzPct val="100000"/>
              <a:buFont typeface="Wingdings" pitchFamily="2"/>
              <a:buChar char="v"/>
              <a:tabLst/>
              <a:defRPr sz="1800" b="0" i="0" u="none" strike="noStrike" kern="0" cap="none" spc="0" baseline="0">
                <a:solidFill>
                  <a:srgbClr val="000000"/>
                </a:solidFill>
                <a:uFillTx/>
              </a:defRPr>
            </a:pPr>
            <a:r>
              <a:rPr kumimoji="0" lang="en-US" sz="1000" b="1" i="1" u="none" strike="noStrike" kern="0" cap="none" spc="-30" normalizeH="0" baseline="0" noProof="0" dirty="0" err="1">
                <a:ln>
                  <a:noFill/>
                </a:ln>
                <a:solidFill>
                  <a:srgbClr val="1F497D"/>
                </a:solidFill>
                <a:effectLst/>
                <a:uLnTx/>
                <a:uFillTx/>
                <a:latin typeface="Tahoma"/>
                <a:ea typeface="+mn-ea"/>
                <a:cs typeface="Tahoma"/>
              </a:rPr>
              <a:t>Pitcbook</a:t>
            </a:r>
            <a:r>
              <a:rPr kumimoji="0" lang="en-US" sz="1000" b="1" i="1" u="none" strike="noStrike" kern="0" cap="none" spc="-30" normalizeH="0" baseline="0" noProof="0" dirty="0">
                <a:ln>
                  <a:noFill/>
                </a:ln>
                <a:solidFill>
                  <a:srgbClr val="1F497D"/>
                </a:solidFill>
                <a:effectLst/>
                <a:uLnTx/>
                <a:uFillTx/>
                <a:latin typeface="Tahoma"/>
                <a:ea typeface="+mn-ea"/>
                <a:cs typeface="Tahoma"/>
              </a:rPr>
              <a:t> 2019 Emerging Technology Outlook: </a:t>
            </a:r>
            <a:r>
              <a:rPr kumimoji="0" lang="en-US" sz="1000" b="0" i="1" u="none" strike="noStrike" kern="0" cap="none" spc="-30" normalizeH="0" baseline="0" noProof="0" dirty="0">
                <a:ln>
                  <a:noFill/>
                </a:ln>
                <a:solidFill>
                  <a:srgbClr val="558ED5"/>
                </a:solidFill>
                <a:effectLst/>
                <a:uLnTx/>
                <a:uFillTx/>
                <a:latin typeface="Tahoma"/>
                <a:ea typeface="+mn-ea"/>
                <a:cs typeface="Tahoma"/>
                <a:hlinkClick r:id="rId7">
                  <a:extLst>
                    <a:ext uri="{A12FA001-AC4F-418D-AE19-62706E023703}">
                      <ahyp:hlinkClr xmlns:ahyp="http://schemas.microsoft.com/office/drawing/2018/hyperlinkcolor" val="tx"/>
                    </a:ext>
                  </a:extLst>
                </a:hlinkClick>
              </a:rPr>
              <a:t>https://ustftmba.slack.com/files/UBZ50S8TC/FF25YKASX/pitchbook_2019_emerging_technology_outlook.</a:t>
            </a:r>
            <a:r>
              <a:rPr kumimoji="0" lang="en-US" sz="1000" b="0" i="1" u="none" strike="noStrike" kern="0" cap="none" spc="-30" normalizeH="0" baseline="0" noProof="0" dirty="0">
                <a:ln>
                  <a:noFill/>
                </a:ln>
                <a:solidFill>
                  <a:prstClr val="white"/>
                </a:solidFill>
                <a:effectLst/>
                <a:uLnTx/>
                <a:uFillTx/>
                <a:latin typeface="Tahoma"/>
                <a:ea typeface="+mn-ea"/>
                <a:cs typeface="Tahoma"/>
                <a:hlinkClick r:id="rId7">
                  <a:extLst>
                    <a:ext uri="{A12FA001-AC4F-418D-AE19-62706E023703}">
                      <ahyp:hlinkClr xmlns:ahyp="http://schemas.microsoft.com/office/drawing/2018/hyperlinkcolor" val="tx"/>
                    </a:ext>
                  </a:extLst>
                </a:hlinkClick>
              </a:rPr>
              <a:t>pdf.pdf</a:t>
            </a:r>
            <a:endParaRPr kumimoji="0" lang="en-US" sz="1000" b="0" i="1" u="none" strike="noStrike" kern="0" cap="none" spc="-30" normalizeH="0" baseline="0" noProof="0" dirty="0">
              <a:ln>
                <a:noFill/>
              </a:ln>
              <a:solidFill>
                <a:prstClr val="white"/>
              </a:solidFill>
              <a:effectLst/>
              <a:uLnTx/>
              <a:uFillTx/>
              <a:latin typeface="Tahoma"/>
              <a:ea typeface="+mn-ea"/>
              <a:cs typeface="Tahoma"/>
            </a:endParaRPr>
          </a:p>
          <a:p>
            <a:pPr marL="6413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000" b="0" i="1" u="none" strike="noStrike" kern="1200" cap="none" spc="-30" normalizeH="0" baseline="0" noProof="0" dirty="0">
                <a:ln>
                  <a:noFill/>
                </a:ln>
                <a:solidFill>
                  <a:prstClr val="white"/>
                </a:solidFill>
                <a:effectLst/>
                <a:uLnTx/>
                <a:uFillTx/>
                <a:latin typeface="Tahoma"/>
                <a:ea typeface="+mn-ea"/>
                <a:cs typeface="Tahoma"/>
                <a:hlinkClick r:id="rId6">
                  <a:extLst>
                    <a:ext uri="{A12FA001-AC4F-418D-AE19-62706E023703}">
                      <ahyp:hlinkClr xmlns:ahyp="http://schemas.microsoft.com/office/drawing/2018/hyperlinkcolor" val="tx"/>
                    </a:ext>
                  </a:extLst>
                </a:hlinkClick>
              </a:rPr>
              <a:t>e</a:t>
            </a:r>
            <a:r>
              <a:rPr kumimoji="0" lang="en-US" sz="1050" b="0" i="1" u="none" strike="noStrike" kern="1200" cap="none" spc="-30" normalizeH="0" baseline="0" noProof="0" dirty="0">
                <a:ln>
                  <a:noFill/>
                </a:ln>
                <a:solidFill>
                  <a:prstClr val="white"/>
                </a:solidFill>
                <a:effectLst/>
                <a:uLnTx/>
                <a:uFillTx/>
                <a:latin typeface="Tahoma"/>
                <a:ea typeface="+mn-ea"/>
                <a:cs typeface="Tahoma"/>
                <a:hlinkClick r:id="rId6">
                  <a:extLst>
                    <a:ext uri="{A12FA001-AC4F-418D-AE19-62706E023703}">
                      <ahyp:hlinkClr xmlns:ahyp="http://schemas.microsoft.com/office/drawing/2018/hyperlinkcolor" val="tx"/>
                    </a:ext>
                  </a:extLst>
                </a:hlinkClick>
              </a:rPr>
              <a:t>/open-banking-cma-psd2-explained</a:t>
            </a:r>
            <a:endParaRPr kumimoji="0" lang="en-US" sz="1050" b="0" i="1" u="none" strike="noStrike" kern="1200" cap="none" spc="-30" normalizeH="0" baseline="0" noProof="0" dirty="0">
              <a:ln>
                <a:noFill/>
              </a:ln>
              <a:solidFill>
                <a:prstClr val="white"/>
              </a:solidFill>
              <a:effectLst/>
              <a:uLnTx/>
              <a:uFillTx/>
              <a:latin typeface="Tahoma"/>
              <a:ea typeface="+mn-ea"/>
              <a:cs typeface="Tahoma"/>
            </a:endParaRPr>
          </a:p>
          <a:p>
            <a:pPr marL="641350" marR="0" lvl="1"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1050" b="0" i="1" u="none" strike="noStrike" kern="1200" cap="none" spc="-30" normalizeH="0" baseline="0" noProof="0" dirty="0">
              <a:ln>
                <a:noFill/>
              </a:ln>
              <a:solidFill>
                <a:srgbClr val="1F497D"/>
              </a:solidFill>
              <a:effectLst/>
              <a:uLnTx/>
              <a:uFillTx/>
              <a:latin typeface="Tahoma"/>
              <a:ea typeface="+mn-ea"/>
              <a:cs typeface="Tahoma"/>
            </a:endParaRPr>
          </a:p>
        </p:txBody>
      </p:sp>
      <p:sp>
        <p:nvSpPr>
          <p:cNvPr id="53" name="object 24">
            <a:extLst>
              <a:ext uri="{FF2B5EF4-FFF2-40B4-BE49-F238E27FC236}">
                <a16:creationId xmlns:a16="http://schemas.microsoft.com/office/drawing/2014/main" id="{C97C4670-5035-47B4-8AEB-1E99B52A4517}"/>
              </a:ext>
            </a:extLst>
          </p:cNvPr>
          <p:cNvSpPr txBox="1"/>
          <p:nvPr/>
        </p:nvSpPr>
        <p:spPr>
          <a:xfrm>
            <a:off x="340752" y="295069"/>
            <a:ext cx="5073600" cy="539890"/>
          </a:xfrm>
          <a:prstGeom prst="rect">
            <a:avLst/>
          </a:prstGeom>
        </p:spPr>
        <p:txBody>
          <a:bodyPr vert="horz" wrap="square" lIns="0" tIns="52069" rIns="0" bIns="0" rtlCol="0">
            <a:spAutoFit/>
          </a:bodyPr>
          <a:lstStyle/>
          <a:p>
            <a:pPr marL="12700" marR="0" lvl="0" indent="0" algn="l" defTabSz="914400" rtl="0" eaLnBrk="1" fontAlgn="auto" latinLnBrk="0" hangingPunct="1">
              <a:lnSpc>
                <a:spcPct val="100000"/>
              </a:lnSpc>
              <a:spcBef>
                <a:spcPts val="409"/>
              </a:spcBef>
              <a:spcAft>
                <a:spcPts val="0"/>
              </a:spcAft>
              <a:buClrTx/>
              <a:buSzTx/>
              <a:buFontTx/>
              <a:buNone/>
              <a:tabLst/>
              <a:defRPr/>
            </a:pPr>
            <a:r>
              <a:rPr kumimoji="0" lang="fr-FR" sz="1800" b="1" i="0" u="none" strike="noStrike" kern="1200" cap="none" spc="-5" normalizeH="0" baseline="0" noProof="0" dirty="0">
                <a:ln>
                  <a:noFill/>
                </a:ln>
                <a:solidFill>
                  <a:srgbClr val="1F497D"/>
                </a:solidFill>
                <a:effectLst/>
                <a:uLnTx/>
                <a:uFillTx/>
                <a:latin typeface="Tahoma"/>
                <a:ea typeface="+mn-ea"/>
                <a:cs typeface="Tahoma"/>
              </a:rPr>
              <a:t>Slack</a:t>
            </a:r>
            <a:r>
              <a:rPr kumimoji="0" sz="1800" b="1" i="0" u="none" strike="noStrike" kern="1200" cap="none" spc="-10" normalizeH="0" baseline="0" noProof="0" dirty="0">
                <a:ln>
                  <a:noFill/>
                </a:ln>
                <a:solidFill>
                  <a:srgbClr val="1F497D"/>
                </a:solidFill>
                <a:effectLst/>
                <a:uLnTx/>
                <a:uFillTx/>
                <a:latin typeface="Tahoma"/>
                <a:ea typeface="+mn-ea"/>
                <a:cs typeface="Tahoma"/>
              </a:rPr>
              <a:t> </a:t>
            </a:r>
            <a:r>
              <a:rPr kumimoji="0" lang="fr-FR" sz="1800" b="1" i="0" u="none" strike="noStrike" kern="1200" cap="none" spc="-5" normalizeH="0" baseline="0" noProof="0" dirty="0">
                <a:ln>
                  <a:noFill/>
                </a:ln>
                <a:solidFill>
                  <a:srgbClr val="1F497D"/>
                </a:solidFill>
                <a:effectLst/>
                <a:uLnTx/>
                <a:uFillTx/>
                <a:latin typeface="Tahoma"/>
                <a:ea typeface="+mn-ea"/>
                <a:cs typeface="Tahoma"/>
              </a:rPr>
              <a:t>Group</a:t>
            </a:r>
            <a:endParaRPr kumimoji="0" sz="1800" b="0" i="0" u="none" strike="noStrike" kern="1200" cap="none" spc="0" normalizeH="0" baseline="0" noProof="0" dirty="0">
              <a:ln>
                <a:noFill/>
              </a:ln>
              <a:solidFill>
                <a:srgbClr val="1F497D"/>
              </a:solidFill>
              <a:effectLst/>
              <a:uLnTx/>
              <a:uFillTx/>
              <a:latin typeface="Tahoma"/>
              <a:ea typeface="+mn-ea"/>
              <a:cs typeface="Tahoma"/>
            </a:endParaRPr>
          </a:p>
          <a:p>
            <a:pPr marL="15875" marR="0" lvl="0" indent="0" algn="l" defTabSz="914400" rtl="0" eaLnBrk="1" fontAlgn="auto" latinLnBrk="0" hangingPunct="1">
              <a:lnSpc>
                <a:spcPct val="100000"/>
              </a:lnSpc>
              <a:spcBef>
                <a:spcPts val="210"/>
              </a:spcBef>
              <a:spcAft>
                <a:spcPts val="0"/>
              </a:spcAft>
              <a:buClrTx/>
              <a:buSzTx/>
              <a:buFontTx/>
              <a:buNone/>
              <a:tabLst/>
              <a:defRPr/>
            </a:pPr>
            <a:r>
              <a:rPr lang="en-US" sz="1200" spc="-15" dirty="0">
                <a:solidFill>
                  <a:srgbClr val="1F497D"/>
                </a:solidFill>
                <a:latin typeface="Tahoma"/>
                <a:cs typeface="Tahoma"/>
              </a:rPr>
              <a:t>ACCESS TO OUR RESSOURCES</a:t>
            </a:r>
            <a:r>
              <a:rPr kumimoji="0" lang="en-US" sz="1200" b="0" i="0" u="none" strike="noStrike" kern="1200" cap="none" spc="-15" normalizeH="0" baseline="0" noProof="0" dirty="0">
                <a:ln>
                  <a:noFill/>
                </a:ln>
                <a:solidFill>
                  <a:srgbClr val="1F497D"/>
                </a:solidFill>
                <a:effectLst/>
                <a:uLnTx/>
                <a:uFillTx/>
                <a:latin typeface="Tahoma"/>
                <a:ea typeface="+mn-ea"/>
                <a:cs typeface="Tahoma"/>
              </a:rPr>
              <a:t> ON SLACK </a:t>
            </a:r>
            <a:r>
              <a:rPr kumimoji="0" lang="fr-FR" sz="1200" b="0" i="0" u="none" strike="noStrike" kern="1200" cap="none" spc="-5" normalizeH="0" baseline="0" noProof="0" dirty="0">
                <a:ln>
                  <a:noFill/>
                </a:ln>
                <a:solidFill>
                  <a:srgbClr val="1F497D"/>
                </a:solidFill>
                <a:effectLst/>
                <a:uLnTx/>
                <a:uFillTx/>
                <a:latin typeface="Tahoma"/>
                <a:ea typeface="+mn-ea"/>
                <a:cs typeface="Tahoma"/>
              </a:rPr>
              <a:t>!</a:t>
            </a:r>
            <a:endParaRPr kumimoji="0" sz="1200" b="0" i="0" u="none" strike="noStrike" kern="1200" cap="none" spc="0" normalizeH="0" baseline="0" noProof="0" dirty="0">
              <a:ln>
                <a:noFill/>
              </a:ln>
              <a:solidFill>
                <a:srgbClr val="1F497D"/>
              </a:solidFill>
              <a:effectLst/>
              <a:uLnTx/>
              <a:uFillTx/>
              <a:latin typeface="Tahoma"/>
              <a:ea typeface="+mn-ea"/>
              <a:cs typeface="Tahoma"/>
            </a:endParaRPr>
          </a:p>
        </p:txBody>
      </p:sp>
      <p:sp>
        <p:nvSpPr>
          <p:cNvPr id="54" name="object 25">
            <a:extLst>
              <a:ext uri="{FF2B5EF4-FFF2-40B4-BE49-F238E27FC236}">
                <a16:creationId xmlns:a16="http://schemas.microsoft.com/office/drawing/2014/main" id="{CABE704D-6045-4B6F-912B-0CC20D80DFCC}"/>
              </a:ext>
            </a:extLst>
          </p:cNvPr>
          <p:cNvSpPr/>
          <p:nvPr/>
        </p:nvSpPr>
        <p:spPr>
          <a:xfrm>
            <a:off x="3164523" y="5638800"/>
            <a:ext cx="528955" cy="0"/>
          </a:xfrm>
          <a:custGeom>
            <a:avLst/>
            <a:gdLst/>
            <a:ahLst/>
            <a:cxnLst/>
            <a:rect l="l" t="t" r="r" b="b"/>
            <a:pathLst>
              <a:path w="528954">
                <a:moveTo>
                  <a:pt x="0" y="0"/>
                </a:moveTo>
                <a:lnTo>
                  <a:pt x="528954" y="0"/>
                </a:lnTo>
              </a:path>
            </a:pathLst>
          </a:custGeom>
          <a:ln w="38100">
            <a:solidFill>
              <a:srgbClr val="92848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5" name="object 26">
            <a:extLst>
              <a:ext uri="{FF2B5EF4-FFF2-40B4-BE49-F238E27FC236}">
                <a16:creationId xmlns:a16="http://schemas.microsoft.com/office/drawing/2014/main" id="{30212198-2DCD-43E1-B534-5A05DF60C684}"/>
              </a:ext>
            </a:extLst>
          </p:cNvPr>
          <p:cNvSpPr txBox="1"/>
          <p:nvPr/>
        </p:nvSpPr>
        <p:spPr>
          <a:xfrm>
            <a:off x="374091" y="3081904"/>
            <a:ext cx="6381115" cy="499496"/>
          </a:xfrm>
          <a:prstGeom prst="rect">
            <a:avLst/>
          </a:prstGeom>
        </p:spPr>
        <p:txBody>
          <a:bodyPr vert="horz" wrap="square" lIns="0" tIns="12065" rIns="0" bIns="0" rtlCol="0">
            <a:spAutoFit/>
          </a:bodyPr>
          <a:lstStyle/>
          <a:p>
            <a:pPr marL="12700" marR="478155" lvl="0" indent="0" algn="l" defTabSz="914400" rtl="0" eaLnBrk="1" fontAlgn="auto" latinLnBrk="0" hangingPunct="1">
              <a:lnSpc>
                <a:spcPct val="100000"/>
              </a:lnSpc>
              <a:spcBef>
                <a:spcPts val="95"/>
              </a:spcBef>
              <a:spcAft>
                <a:spcPts val="0"/>
              </a:spcAft>
              <a:buClrTx/>
              <a:buSzTx/>
              <a:buFontTx/>
              <a:buNone/>
              <a:tabLst/>
              <a:defRPr/>
            </a:pPr>
            <a:r>
              <a:rPr kumimoji="0" lang="fr-FR" sz="1000" b="0" i="0" u="none" strike="noStrike" kern="1200" cap="none" spc="-5" normalizeH="0" baseline="0" noProof="0" dirty="0">
                <a:ln>
                  <a:noFill/>
                </a:ln>
                <a:solidFill>
                  <a:srgbClr val="5F5F5F"/>
                </a:solidFill>
                <a:effectLst/>
                <a:uLnTx/>
                <a:uFillTx/>
                <a:latin typeface="Tahoma"/>
                <a:ea typeface="+mn-ea"/>
                <a:cs typeface="Tahoma"/>
              </a:rPr>
              <a:t>Join &amp; </a:t>
            </a:r>
            <a:r>
              <a:rPr kumimoji="0" lang="en-US" sz="1000" b="0" i="0" u="none" strike="noStrike" kern="1200" cap="none" spc="-5" normalizeH="0" baseline="0" noProof="0" dirty="0">
                <a:ln>
                  <a:noFill/>
                </a:ln>
                <a:solidFill>
                  <a:srgbClr val="5F5F5F"/>
                </a:solidFill>
                <a:effectLst/>
                <a:uLnTx/>
                <a:uFillTx/>
                <a:latin typeface="Tahoma"/>
                <a:ea typeface="+mn-ea"/>
                <a:cs typeface="Tahoma"/>
              </a:rPr>
              <a:t>Like</a:t>
            </a:r>
            <a:r>
              <a:rPr kumimoji="0" lang="fr-FR" sz="1000" b="0" i="0" u="none" strike="noStrike" kern="1200" cap="none" spc="-5" normalizeH="0" baseline="0" noProof="0" dirty="0">
                <a:ln>
                  <a:noFill/>
                </a:ln>
                <a:solidFill>
                  <a:srgbClr val="5F5F5F"/>
                </a:solidFill>
                <a:effectLst/>
                <a:uLnTx/>
                <a:uFillTx/>
                <a:latin typeface="Tahoma"/>
                <a:ea typeface="+mn-ea"/>
                <a:cs typeface="Tahoma"/>
              </a:rPr>
              <a:t> </a:t>
            </a:r>
            <a:r>
              <a:rPr kumimoji="0" lang="en-US" sz="1000" b="0" i="0" u="none" strike="noStrike" kern="1200" cap="none" spc="-5" normalizeH="0" baseline="0" noProof="0" dirty="0">
                <a:ln>
                  <a:noFill/>
                </a:ln>
                <a:solidFill>
                  <a:srgbClr val="5F5F5F"/>
                </a:solidFill>
                <a:effectLst/>
                <a:uLnTx/>
                <a:uFillTx/>
                <a:latin typeface="Tahoma"/>
                <a:ea typeface="+mn-ea"/>
                <a:cs typeface="Tahoma"/>
              </a:rPr>
              <a:t>Our</a:t>
            </a:r>
            <a:r>
              <a:rPr kumimoji="0" lang="fr-FR" sz="1000" b="0" i="0" u="none" strike="noStrike" kern="1200" cap="none" spc="-5" normalizeH="0" baseline="0" noProof="0" dirty="0">
                <a:ln>
                  <a:noFill/>
                </a:ln>
                <a:solidFill>
                  <a:srgbClr val="5F5F5F"/>
                </a:solidFill>
                <a:effectLst/>
                <a:uLnTx/>
                <a:uFillTx/>
                <a:latin typeface="Tahoma"/>
                <a:ea typeface="+mn-ea"/>
                <a:cs typeface="Tahoma"/>
              </a:rPr>
              <a:t> Facebook Page! </a:t>
            </a:r>
          </a:p>
          <a:p>
            <a:pPr marL="184150" marR="478155" lvl="0" indent="-171450" algn="l" defTabSz="914400" rtl="0" eaLnBrk="1" fontAlgn="auto" latinLnBrk="0" hangingPunct="1">
              <a:lnSpc>
                <a:spcPct val="100000"/>
              </a:lnSpc>
              <a:spcBef>
                <a:spcPts val="95"/>
              </a:spcBef>
              <a:spcAft>
                <a:spcPts val="0"/>
              </a:spcAft>
              <a:buClrTx/>
              <a:buSzTx/>
              <a:buFont typeface="Wingdings" panose="05000000000000000000" pitchFamily="2" charset="2"/>
              <a:buChar char="Ø"/>
              <a:tabLst/>
              <a:defRPr/>
            </a:pPr>
            <a:r>
              <a:rPr kumimoji="0" lang="fr-FR" sz="1000" b="0" i="1" u="none" strike="noStrike" kern="1200" cap="none" spc="-5" normalizeH="0" baseline="0" noProof="0" dirty="0">
                <a:ln>
                  <a:noFill/>
                </a:ln>
                <a:solidFill>
                  <a:srgbClr val="1F497D">
                    <a:lumMod val="60000"/>
                    <a:lumOff val="40000"/>
                  </a:srgbClr>
                </a:solidFill>
                <a:effectLst/>
                <a:uLnTx/>
                <a:uFillTx/>
                <a:latin typeface="Tahoma"/>
                <a:ea typeface="+mn-ea"/>
                <a:cs typeface="Tahoma"/>
                <a:hlinkClick r:id="rId8">
                  <a:extLst>
                    <a:ext uri="{A12FA001-AC4F-418D-AE19-62706E023703}">
                      <ahyp:hlinkClr xmlns:ahyp="http://schemas.microsoft.com/office/drawing/2018/hyperlinkcolor" val="tx"/>
                    </a:ext>
                  </a:extLst>
                </a:hlinkClick>
              </a:rPr>
              <a:t>https://www.facebook.com/FinTechHKUST</a:t>
            </a:r>
            <a:r>
              <a:rPr kumimoji="0" lang="fr-FR" sz="1000" b="0" i="1" u="none" strike="noStrike" kern="1200" cap="none" spc="-5" normalizeH="0" baseline="0" noProof="0" dirty="0">
                <a:ln>
                  <a:noFill/>
                </a:ln>
                <a:solidFill>
                  <a:prstClr val="white"/>
                </a:solidFill>
                <a:effectLst/>
                <a:uLnTx/>
                <a:uFillTx/>
                <a:latin typeface="Tahoma"/>
                <a:ea typeface="+mn-ea"/>
                <a:cs typeface="Tahoma"/>
                <a:hlinkClick r:id="rId8">
                  <a:extLst>
                    <a:ext uri="{A12FA001-AC4F-418D-AE19-62706E023703}">
                      <ahyp:hlinkClr xmlns:ahyp="http://schemas.microsoft.com/office/drawing/2018/hyperlinkcolor" val="tx"/>
                    </a:ext>
                  </a:extLst>
                </a:hlinkClick>
              </a:rPr>
              <a:t>/</a:t>
            </a:r>
            <a:endParaRPr kumimoji="0" lang="fr-FR" sz="1000" b="0" i="1" u="none" strike="noStrike" kern="1200" cap="none" spc="-5" normalizeH="0" baseline="0" noProof="0" dirty="0">
              <a:ln>
                <a:noFill/>
              </a:ln>
              <a:solidFill>
                <a:prstClr val="white"/>
              </a:solidFill>
              <a:effectLst/>
              <a:uLnTx/>
              <a:uFillTx/>
              <a:latin typeface="Tahoma"/>
              <a:ea typeface="+mn-ea"/>
              <a:cs typeface="Tahoma"/>
            </a:endParaRPr>
          </a:p>
          <a:p>
            <a:pPr marL="12700" marR="478155" lvl="0" indent="0" algn="l" defTabSz="914400" rtl="0" eaLnBrk="1" fontAlgn="auto" latinLnBrk="0" hangingPunct="1">
              <a:lnSpc>
                <a:spcPct val="100000"/>
              </a:lnSpc>
              <a:spcBef>
                <a:spcPts val="95"/>
              </a:spcBef>
              <a:spcAft>
                <a:spcPts val="0"/>
              </a:spcAft>
              <a:buClrTx/>
              <a:buSzTx/>
              <a:buFontTx/>
              <a:buNone/>
              <a:tabLst/>
              <a:defRPr/>
            </a:pPr>
            <a:endParaRPr kumimoji="0" lang="fr-FR" sz="1000" b="0" i="0" u="none" strike="noStrike" kern="1200" cap="none" spc="-5" normalizeH="0" baseline="0" noProof="0" dirty="0">
              <a:ln>
                <a:noFill/>
              </a:ln>
              <a:solidFill>
                <a:srgbClr val="5F5F5F"/>
              </a:solidFill>
              <a:effectLst/>
              <a:uLnTx/>
              <a:uFillTx/>
              <a:latin typeface="Tahoma"/>
              <a:ea typeface="+mn-ea"/>
              <a:cs typeface="Tahoma"/>
            </a:endParaRPr>
          </a:p>
        </p:txBody>
      </p:sp>
      <p:sp>
        <p:nvSpPr>
          <p:cNvPr id="56" name="object 24">
            <a:extLst>
              <a:ext uri="{FF2B5EF4-FFF2-40B4-BE49-F238E27FC236}">
                <a16:creationId xmlns:a16="http://schemas.microsoft.com/office/drawing/2014/main" id="{4601DA3F-F705-4476-86AA-84784C6EACE1}"/>
              </a:ext>
            </a:extLst>
          </p:cNvPr>
          <p:cNvSpPr txBox="1"/>
          <p:nvPr/>
        </p:nvSpPr>
        <p:spPr>
          <a:xfrm>
            <a:off x="340752" y="2501021"/>
            <a:ext cx="5073600" cy="539890"/>
          </a:xfrm>
          <a:prstGeom prst="rect">
            <a:avLst/>
          </a:prstGeom>
        </p:spPr>
        <p:txBody>
          <a:bodyPr vert="horz" wrap="square" lIns="0" tIns="52069" rIns="0" bIns="0" rtlCol="0">
            <a:spAutoFit/>
          </a:bodyPr>
          <a:lstStyle/>
          <a:p>
            <a:pPr marL="12700" marR="0" lvl="0" indent="0" algn="l" defTabSz="914400" rtl="0" eaLnBrk="1" fontAlgn="auto" latinLnBrk="0" hangingPunct="1">
              <a:lnSpc>
                <a:spcPct val="100000"/>
              </a:lnSpc>
              <a:spcBef>
                <a:spcPts val="409"/>
              </a:spcBef>
              <a:spcAft>
                <a:spcPts val="0"/>
              </a:spcAft>
              <a:buClrTx/>
              <a:buSzTx/>
              <a:buFontTx/>
              <a:buNone/>
              <a:tabLst/>
              <a:defRPr/>
            </a:pPr>
            <a:r>
              <a:rPr kumimoji="0" lang="fr-FR" sz="1800" b="1" i="0" u="none" strike="noStrike" kern="1200" cap="none" spc="-5" normalizeH="0" baseline="0" noProof="0" dirty="0">
                <a:ln>
                  <a:noFill/>
                </a:ln>
                <a:solidFill>
                  <a:srgbClr val="1F497D"/>
                </a:solidFill>
                <a:effectLst/>
                <a:uLnTx/>
                <a:uFillTx/>
                <a:latin typeface="Tahoma"/>
                <a:ea typeface="+mn-ea"/>
                <a:cs typeface="Tahoma"/>
              </a:rPr>
              <a:t>Facebook Page</a:t>
            </a:r>
            <a:endParaRPr kumimoji="0" sz="1800" b="0" i="0" u="none" strike="noStrike" kern="1200" cap="none" spc="0" normalizeH="0" baseline="0" noProof="0" dirty="0">
              <a:ln>
                <a:noFill/>
              </a:ln>
              <a:solidFill>
                <a:srgbClr val="1F497D"/>
              </a:solidFill>
              <a:effectLst/>
              <a:uLnTx/>
              <a:uFillTx/>
              <a:latin typeface="Tahoma"/>
              <a:ea typeface="+mn-ea"/>
              <a:cs typeface="Tahoma"/>
            </a:endParaRPr>
          </a:p>
          <a:p>
            <a:pPr marL="15875" marR="0" lvl="0" indent="0" algn="l" defTabSz="914400" rtl="0" eaLnBrk="1" fontAlgn="auto" latinLnBrk="0" hangingPunct="1">
              <a:lnSpc>
                <a:spcPct val="100000"/>
              </a:lnSpc>
              <a:spcBef>
                <a:spcPts val="210"/>
              </a:spcBef>
              <a:spcAft>
                <a:spcPts val="0"/>
              </a:spcAft>
              <a:buClrTx/>
              <a:buSzTx/>
              <a:buFontTx/>
              <a:buNone/>
              <a:tabLst/>
              <a:defRPr/>
            </a:pPr>
            <a:r>
              <a:rPr kumimoji="0" lang="fr-FR" sz="1200" b="0" i="0" u="none" strike="noStrike" kern="1200" cap="none" spc="-15" normalizeH="0" baseline="0" noProof="0" dirty="0">
                <a:ln>
                  <a:noFill/>
                </a:ln>
                <a:solidFill>
                  <a:srgbClr val="1F497D"/>
                </a:solidFill>
                <a:effectLst/>
                <a:uLnTx/>
                <a:uFillTx/>
                <a:latin typeface="Tahoma"/>
                <a:ea typeface="+mn-ea"/>
                <a:cs typeface="Tahoma"/>
              </a:rPr>
              <a:t>CONNECT ON FACEBOOK!</a:t>
            </a:r>
            <a:endParaRPr kumimoji="0" sz="1200" b="0" i="0" u="none" strike="noStrike" kern="1200" cap="none" spc="0" normalizeH="0" baseline="0" noProof="0" dirty="0">
              <a:ln>
                <a:noFill/>
              </a:ln>
              <a:solidFill>
                <a:srgbClr val="1F497D"/>
              </a:solidFill>
              <a:effectLst/>
              <a:uLnTx/>
              <a:uFillTx/>
              <a:latin typeface="Tahoma"/>
              <a:ea typeface="+mn-ea"/>
              <a:cs typeface="Tahoma"/>
            </a:endParaRPr>
          </a:p>
        </p:txBody>
      </p:sp>
      <p:pic>
        <p:nvPicPr>
          <p:cNvPr id="57" name="Image 56">
            <a:extLst>
              <a:ext uri="{FF2B5EF4-FFF2-40B4-BE49-F238E27FC236}">
                <a16:creationId xmlns:a16="http://schemas.microsoft.com/office/drawing/2014/main" id="{A0A1062D-E424-41C4-A22C-72C89CD788F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62296" y="2577395"/>
            <a:ext cx="360321" cy="356361"/>
          </a:xfrm>
          <a:prstGeom prst="rect">
            <a:avLst/>
          </a:prstGeom>
        </p:spPr>
      </p:pic>
      <p:sp>
        <p:nvSpPr>
          <p:cNvPr id="58" name="object 26">
            <a:extLst>
              <a:ext uri="{FF2B5EF4-FFF2-40B4-BE49-F238E27FC236}">
                <a16:creationId xmlns:a16="http://schemas.microsoft.com/office/drawing/2014/main" id="{FDD84AB5-FDEC-49E7-AF68-B7B14F825C70}"/>
              </a:ext>
            </a:extLst>
          </p:cNvPr>
          <p:cNvSpPr txBox="1"/>
          <p:nvPr/>
        </p:nvSpPr>
        <p:spPr>
          <a:xfrm>
            <a:off x="374091" y="4148327"/>
            <a:ext cx="6381115" cy="332783"/>
          </a:xfrm>
          <a:prstGeom prst="rect">
            <a:avLst/>
          </a:prstGeom>
        </p:spPr>
        <p:txBody>
          <a:bodyPr vert="horz" wrap="square" lIns="0" tIns="12065" rIns="0" bIns="0" rtlCol="0">
            <a:spAutoFit/>
          </a:bodyPr>
          <a:lstStyle/>
          <a:p>
            <a:pPr marL="12700" marR="478155" lvl="0" indent="0" algn="l" defTabSz="914400" rtl="0" eaLnBrk="1" fontAlgn="auto" latinLnBrk="0" hangingPunct="1">
              <a:lnSpc>
                <a:spcPct val="100000"/>
              </a:lnSpc>
              <a:spcBef>
                <a:spcPts val="95"/>
              </a:spcBef>
              <a:spcAft>
                <a:spcPts val="0"/>
              </a:spcAft>
              <a:buClrTx/>
              <a:buSzTx/>
              <a:buFontTx/>
              <a:buNone/>
              <a:tabLst/>
              <a:defRPr/>
            </a:pPr>
            <a:r>
              <a:rPr kumimoji="0" lang="fr-FR" sz="1000" b="0" i="0" u="none" strike="noStrike" kern="1200" cap="none" spc="-5" normalizeH="0" baseline="0" noProof="0" dirty="0">
                <a:ln>
                  <a:noFill/>
                </a:ln>
                <a:solidFill>
                  <a:srgbClr val="5F5F5F"/>
                </a:solidFill>
                <a:effectLst/>
                <a:uLnTx/>
                <a:uFillTx/>
                <a:latin typeface="Tahoma"/>
                <a:ea typeface="+mn-ea"/>
                <a:cs typeface="Tahoma"/>
              </a:rPr>
              <a:t>Join us for on </a:t>
            </a:r>
            <a:r>
              <a:rPr kumimoji="0" lang="en-US" sz="1000" b="0" i="0" u="none" strike="noStrike" kern="1200" cap="none" spc="-5" normalizeH="0" baseline="0" noProof="0" dirty="0">
                <a:ln>
                  <a:noFill/>
                </a:ln>
                <a:solidFill>
                  <a:srgbClr val="5F5F5F"/>
                </a:solidFill>
                <a:effectLst/>
                <a:uLnTx/>
                <a:uFillTx/>
                <a:latin typeface="Tahoma"/>
                <a:ea typeface="+mn-ea"/>
                <a:cs typeface="Tahoma"/>
              </a:rPr>
              <a:t>our</a:t>
            </a:r>
            <a:r>
              <a:rPr kumimoji="0" lang="fr-FR" sz="1000" b="0" i="0" u="none" strike="noStrike" kern="1200" cap="none" spc="-5" normalizeH="0" baseline="0" noProof="0" dirty="0">
                <a:ln>
                  <a:noFill/>
                </a:ln>
                <a:solidFill>
                  <a:srgbClr val="5F5F5F"/>
                </a:solidFill>
                <a:effectLst/>
                <a:uLnTx/>
                <a:uFillTx/>
                <a:latin typeface="Tahoma"/>
                <a:ea typeface="+mn-ea"/>
                <a:cs typeface="Tahoma"/>
              </a:rPr>
              <a:t> </a:t>
            </a:r>
            <a:r>
              <a:rPr kumimoji="0" lang="fr-FR" sz="1000" b="0" i="0" u="none" strike="noStrike" kern="1200" cap="none" spc="-5" normalizeH="0" baseline="0" noProof="0" dirty="0" err="1">
                <a:ln>
                  <a:noFill/>
                </a:ln>
                <a:solidFill>
                  <a:srgbClr val="5F5F5F"/>
                </a:solidFill>
                <a:effectLst/>
                <a:uLnTx/>
                <a:uFillTx/>
                <a:latin typeface="Tahoma"/>
                <a:ea typeface="+mn-ea"/>
                <a:cs typeface="Tahoma"/>
              </a:rPr>
              <a:t>special</a:t>
            </a:r>
            <a:r>
              <a:rPr kumimoji="0" lang="fr-FR" sz="1000" b="0" i="0" u="none" strike="noStrike" kern="1200" cap="none" spc="-5" normalizeH="0" baseline="0" noProof="0" dirty="0">
                <a:ln>
                  <a:noFill/>
                </a:ln>
                <a:solidFill>
                  <a:srgbClr val="5F5F5F"/>
                </a:solidFill>
                <a:effectLst/>
                <a:uLnTx/>
                <a:uFillTx/>
                <a:latin typeface="Tahoma"/>
                <a:ea typeface="+mn-ea"/>
                <a:cs typeface="Tahoma"/>
              </a:rPr>
              <a:t> WhatsApp Group!</a:t>
            </a:r>
          </a:p>
          <a:p>
            <a:pPr marL="184150" marR="478155" lvl="0" indent="-171450" algn="l" defTabSz="914400" rtl="0" eaLnBrk="1" fontAlgn="auto" latinLnBrk="0" hangingPunct="1">
              <a:lnSpc>
                <a:spcPct val="100000"/>
              </a:lnSpc>
              <a:spcBef>
                <a:spcPts val="95"/>
              </a:spcBef>
              <a:spcAft>
                <a:spcPts val="0"/>
              </a:spcAft>
              <a:buClrTx/>
              <a:buSzTx/>
              <a:buFont typeface="Wingdings" panose="05000000000000000000" pitchFamily="2" charset="2"/>
              <a:buChar char="Ø"/>
              <a:tabLst/>
              <a:defRPr/>
            </a:pPr>
            <a:r>
              <a:rPr kumimoji="0" lang="fr-FR" sz="1000" b="0" i="1" u="none" strike="noStrike" kern="1200" cap="none" spc="-5" normalizeH="0" baseline="0" noProof="0" dirty="0">
                <a:ln>
                  <a:noFill/>
                </a:ln>
                <a:solidFill>
                  <a:srgbClr val="1F497D">
                    <a:lumMod val="60000"/>
                    <a:lumOff val="40000"/>
                  </a:srgbClr>
                </a:solidFill>
                <a:effectLst/>
                <a:uLnTx/>
                <a:uFillTx/>
                <a:latin typeface="Tahoma"/>
                <a:ea typeface="+mn-ea"/>
                <a:cs typeface="Tahoma"/>
                <a:hlinkClick r:id="rId10">
                  <a:extLst>
                    <a:ext uri="{A12FA001-AC4F-418D-AE19-62706E023703}">
                      <ahyp:hlinkClr xmlns:ahyp="http://schemas.microsoft.com/office/drawing/2018/hyperlinkcolor" val="tx"/>
                    </a:ext>
                  </a:extLst>
                </a:hlinkClick>
              </a:rPr>
              <a:t>https://chat.whatsapp.com</a:t>
            </a:r>
            <a:r>
              <a:rPr kumimoji="0" lang="fr-FR" sz="1000" b="0" i="1" u="none" strike="noStrike" kern="1200" cap="none" spc="-5" normalizeH="0" baseline="0" noProof="0" dirty="0">
                <a:ln>
                  <a:noFill/>
                </a:ln>
                <a:solidFill>
                  <a:prstClr val="white"/>
                </a:solidFill>
                <a:effectLst/>
                <a:uLnTx/>
                <a:uFillTx/>
                <a:latin typeface="Tahoma"/>
                <a:ea typeface="+mn-ea"/>
                <a:cs typeface="Tahoma"/>
                <a:hlinkClick r:id="rId10">
                  <a:extLst>
                    <a:ext uri="{A12FA001-AC4F-418D-AE19-62706E023703}">
                      <ahyp:hlinkClr xmlns:ahyp="http://schemas.microsoft.com/office/drawing/2018/hyperlinkcolor" val="tx"/>
                    </a:ext>
                  </a:extLst>
                </a:hlinkClick>
              </a:rPr>
              <a:t>/65DFeOTUG3f2hdm3fIgyGd</a:t>
            </a:r>
            <a:endParaRPr kumimoji="0" lang="fr-FR" sz="1000" b="0" i="1" u="none" strike="noStrike" kern="1200" cap="none" spc="-5" normalizeH="0" baseline="0" noProof="0" dirty="0">
              <a:ln>
                <a:noFill/>
              </a:ln>
              <a:solidFill>
                <a:prstClr val="white"/>
              </a:solidFill>
              <a:effectLst/>
              <a:uLnTx/>
              <a:uFillTx/>
              <a:latin typeface="Tahoma"/>
              <a:ea typeface="+mn-ea"/>
              <a:cs typeface="Tahoma"/>
            </a:endParaRPr>
          </a:p>
        </p:txBody>
      </p:sp>
      <p:sp>
        <p:nvSpPr>
          <p:cNvPr id="59" name="object 24">
            <a:extLst>
              <a:ext uri="{FF2B5EF4-FFF2-40B4-BE49-F238E27FC236}">
                <a16:creationId xmlns:a16="http://schemas.microsoft.com/office/drawing/2014/main" id="{26343810-2A94-49D9-BD4B-6E9740F51FBA}"/>
              </a:ext>
            </a:extLst>
          </p:cNvPr>
          <p:cNvSpPr txBox="1"/>
          <p:nvPr/>
        </p:nvSpPr>
        <p:spPr>
          <a:xfrm>
            <a:off x="340752" y="3527861"/>
            <a:ext cx="5073600" cy="539890"/>
          </a:xfrm>
          <a:prstGeom prst="rect">
            <a:avLst/>
          </a:prstGeom>
        </p:spPr>
        <p:txBody>
          <a:bodyPr vert="horz" wrap="square" lIns="0" tIns="52069" rIns="0" bIns="0" rtlCol="0">
            <a:spAutoFit/>
          </a:bodyPr>
          <a:lstStyle/>
          <a:p>
            <a:pPr marL="12700" marR="0" lvl="0" indent="0" algn="l" defTabSz="914400" rtl="0" eaLnBrk="1" fontAlgn="auto" latinLnBrk="0" hangingPunct="1">
              <a:lnSpc>
                <a:spcPct val="100000"/>
              </a:lnSpc>
              <a:spcBef>
                <a:spcPts val="409"/>
              </a:spcBef>
              <a:spcAft>
                <a:spcPts val="0"/>
              </a:spcAft>
              <a:buClrTx/>
              <a:buSzTx/>
              <a:buFontTx/>
              <a:buNone/>
              <a:tabLst/>
              <a:defRPr/>
            </a:pPr>
            <a:r>
              <a:rPr kumimoji="0" lang="fr-FR" sz="1800" b="1" i="0" u="none" strike="noStrike" kern="1200" cap="none" spc="-5" normalizeH="0" baseline="0" noProof="0" dirty="0">
                <a:ln>
                  <a:noFill/>
                </a:ln>
                <a:solidFill>
                  <a:srgbClr val="1F497D"/>
                </a:solidFill>
                <a:effectLst/>
                <a:uLnTx/>
                <a:uFillTx/>
                <a:latin typeface="Tahoma"/>
                <a:ea typeface="+mn-ea"/>
                <a:cs typeface="Tahoma"/>
              </a:rPr>
              <a:t>WhatsApp Group</a:t>
            </a:r>
            <a:endParaRPr kumimoji="0" sz="1800" b="0" i="0" u="none" strike="noStrike" kern="1200" cap="none" spc="0" normalizeH="0" baseline="0" noProof="0" dirty="0">
              <a:ln>
                <a:noFill/>
              </a:ln>
              <a:solidFill>
                <a:srgbClr val="1F497D"/>
              </a:solidFill>
              <a:effectLst/>
              <a:uLnTx/>
              <a:uFillTx/>
              <a:latin typeface="Tahoma"/>
              <a:ea typeface="+mn-ea"/>
              <a:cs typeface="Tahoma"/>
            </a:endParaRPr>
          </a:p>
          <a:p>
            <a:pPr marL="15875" marR="0" lvl="0" indent="0" algn="l" defTabSz="914400" rtl="0" eaLnBrk="1" fontAlgn="auto" latinLnBrk="0" hangingPunct="1">
              <a:lnSpc>
                <a:spcPct val="100000"/>
              </a:lnSpc>
              <a:spcBef>
                <a:spcPts val="210"/>
              </a:spcBef>
              <a:spcAft>
                <a:spcPts val="0"/>
              </a:spcAft>
              <a:buClrTx/>
              <a:buSzTx/>
              <a:buFontTx/>
              <a:buNone/>
              <a:tabLst/>
              <a:defRPr/>
            </a:pPr>
            <a:r>
              <a:rPr kumimoji="0" lang="fr-FR" sz="1200" b="0" i="0" u="none" strike="noStrike" kern="1200" cap="none" spc="-15" normalizeH="0" baseline="0" noProof="0" dirty="0">
                <a:ln>
                  <a:noFill/>
                </a:ln>
                <a:solidFill>
                  <a:srgbClr val="1F497D"/>
                </a:solidFill>
                <a:effectLst/>
                <a:uLnTx/>
                <a:uFillTx/>
                <a:latin typeface="Tahoma"/>
                <a:ea typeface="+mn-ea"/>
                <a:cs typeface="Tahoma"/>
              </a:rPr>
              <a:t>JOIN US ON WHATSAPP!</a:t>
            </a:r>
            <a:endParaRPr kumimoji="0" sz="1200" b="0" i="0" u="none" strike="noStrike" kern="1200" cap="none" spc="0" normalizeH="0" baseline="0" noProof="0" dirty="0">
              <a:ln>
                <a:noFill/>
              </a:ln>
              <a:solidFill>
                <a:srgbClr val="1F497D"/>
              </a:solidFill>
              <a:effectLst/>
              <a:uLnTx/>
              <a:uFillTx/>
              <a:latin typeface="Tahoma"/>
              <a:ea typeface="+mn-ea"/>
              <a:cs typeface="Tahoma"/>
            </a:endParaRPr>
          </a:p>
        </p:txBody>
      </p:sp>
      <p:sp>
        <p:nvSpPr>
          <p:cNvPr id="60" name="object 26">
            <a:extLst>
              <a:ext uri="{FF2B5EF4-FFF2-40B4-BE49-F238E27FC236}">
                <a16:creationId xmlns:a16="http://schemas.microsoft.com/office/drawing/2014/main" id="{1056837D-DB40-4D64-8124-DDD88EAB8304}"/>
              </a:ext>
            </a:extLst>
          </p:cNvPr>
          <p:cNvSpPr txBox="1"/>
          <p:nvPr/>
        </p:nvSpPr>
        <p:spPr>
          <a:xfrm>
            <a:off x="374091" y="5244129"/>
            <a:ext cx="6381115" cy="166071"/>
          </a:xfrm>
          <a:prstGeom prst="rect">
            <a:avLst/>
          </a:prstGeom>
        </p:spPr>
        <p:txBody>
          <a:bodyPr vert="horz" wrap="square" lIns="0" tIns="12065" rIns="0" bIns="0" rtlCol="0">
            <a:spAutoFit/>
          </a:bodyPr>
          <a:lstStyle/>
          <a:p>
            <a:pPr marL="12700" marR="478155" lvl="0" indent="0" algn="l" defTabSz="914400" rtl="0" eaLnBrk="1" fontAlgn="auto" latinLnBrk="0" hangingPunct="1">
              <a:lnSpc>
                <a:spcPct val="100000"/>
              </a:lnSpc>
              <a:spcBef>
                <a:spcPts val="95"/>
              </a:spcBef>
              <a:spcAft>
                <a:spcPts val="0"/>
              </a:spcAft>
              <a:buClrTx/>
              <a:buSzTx/>
              <a:buFontTx/>
              <a:buNone/>
              <a:tabLst/>
              <a:defRPr/>
            </a:pPr>
            <a:r>
              <a:rPr kumimoji="0" lang="en-GB" sz="1000" b="0" i="0" u="none" strike="noStrike" kern="1200" cap="none" spc="-5" normalizeH="0" baseline="0" noProof="0" dirty="0">
                <a:ln>
                  <a:noFill/>
                </a:ln>
                <a:solidFill>
                  <a:srgbClr val="5F5F5F"/>
                </a:solidFill>
                <a:effectLst/>
                <a:uLnTx/>
                <a:uFillTx/>
                <a:latin typeface="Tahoma"/>
                <a:ea typeface="+mn-ea"/>
                <a:cs typeface="Tahoma"/>
              </a:rPr>
              <a:t>Witnesses a FinTech or Blockchain event? Share your experience with us using the #FinTech@HKUST!</a:t>
            </a:r>
            <a:endParaRPr kumimoji="0" lang="fr-FR" sz="1000" b="0" i="0" u="none" strike="noStrike" kern="1200" cap="none" spc="-5" normalizeH="0" baseline="0" noProof="0" dirty="0">
              <a:ln>
                <a:noFill/>
              </a:ln>
              <a:solidFill>
                <a:srgbClr val="5F5F5F"/>
              </a:solidFill>
              <a:effectLst/>
              <a:uLnTx/>
              <a:uFillTx/>
              <a:latin typeface="Tahoma"/>
              <a:ea typeface="+mn-ea"/>
              <a:cs typeface="Tahoma"/>
            </a:endParaRPr>
          </a:p>
        </p:txBody>
      </p:sp>
      <p:sp>
        <p:nvSpPr>
          <p:cNvPr id="61" name="object 24">
            <a:extLst>
              <a:ext uri="{FF2B5EF4-FFF2-40B4-BE49-F238E27FC236}">
                <a16:creationId xmlns:a16="http://schemas.microsoft.com/office/drawing/2014/main" id="{275E819D-2D94-4F48-A668-2EC842815AA7}"/>
              </a:ext>
            </a:extLst>
          </p:cNvPr>
          <p:cNvSpPr txBox="1"/>
          <p:nvPr/>
        </p:nvSpPr>
        <p:spPr>
          <a:xfrm>
            <a:off x="340752" y="4623663"/>
            <a:ext cx="5073600" cy="539890"/>
          </a:xfrm>
          <a:prstGeom prst="rect">
            <a:avLst/>
          </a:prstGeom>
        </p:spPr>
        <p:txBody>
          <a:bodyPr vert="horz" wrap="square" lIns="0" tIns="52069" rIns="0" bIns="0" rtlCol="0">
            <a:spAutoFit/>
          </a:bodyPr>
          <a:lstStyle/>
          <a:p>
            <a:pPr marL="12700" marR="0" lvl="0" indent="0" algn="l" defTabSz="914400" rtl="0" eaLnBrk="1" fontAlgn="auto" latinLnBrk="0" hangingPunct="1">
              <a:lnSpc>
                <a:spcPct val="100000"/>
              </a:lnSpc>
              <a:spcBef>
                <a:spcPts val="409"/>
              </a:spcBef>
              <a:spcAft>
                <a:spcPts val="0"/>
              </a:spcAft>
              <a:buClrTx/>
              <a:buSzTx/>
              <a:buFontTx/>
              <a:buNone/>
              <a:tabLst/>
              <a:defRPr/>
            </a:pPr>
            <a:r>
              <a:rPr kumimoji="0" lang="fr-FR" sz="1800" b="1" i="0" u="none" strike="noStrike" kern="1200" cap="none" spc="-5" normalizeH="0" baseline="0" noProof="0" dirty="0">
                <a:ln>
                  <a:noFill/>
                </a:ln>
                <a:solidFill>
                  <a:srgbClr val="1F497D"/>
                </a:solidFill>
                <a:effectLst/>
                <a:uLnTx/>
                <a:uFillTx/>
                <a:latin typeface="Tahoma"/>
                <a:ea typeface="+mn-ea"/>
                <a:cs typeface="Tahoma"/>
              </a:rPr>
              <a:t>Instagram </a:t>
            </a:r>
            <a:r>
              <a:rPr kumimoji="0" lang="en-US" sz="1800" b="1" i="0" u="none" strike="noStrike" kern="1200" cap="none" spc="-5" normalizeH="0" baseline="0" noProof="0" dirty="0">
                <a:ln>
                  <a:noFill/>
                </a:ln>
                <a:solidFill>
                  <a:srgbClr val="1F497D"/>
                </a:solidFill>
                <a:effectLst/>
                <a:uLnTx/>
                <a:uFillTx/>
                <a:latin typeface="Tahoma"/>
                <a:ea typeface="+mn-ea"/>
                <a:cs typeface="Tahoma"/>
              </a:rPr>
              <a:t>#Tag</a:t>
            </a:r>
            <a:endParaRPr kumimoji="0" sz="1800" b="0" i="0" u="none" strike="noStrike" kern="1200" cap="none" spc="0" normalizeH="0" baseline="0" noProof="0" dirty="0">
              <a:ln>
                <a:noFill/>
              </a:ln>
              <a:solidFill>
                <a:srgbClr val="1F497D"/>
              </a:solidFill>
              <a:effectLst/>
              <a:uLnTx/>
              <a:uFillTx/>
              <a:latin typeface="Tahoma"/>
              <a:ea typeface="+mn-ea"/>
              <a:cs typeface="Tahoma"/>
            </a:endParaRPr>
          </a:p>
          <a:p>
            <a:pPr marL="15875" marR="0" lvl="0" indent="0" algn="l" defTabSz="914400" rtl="0" eaLnBrk="1" fontAlgn="auto" latinLnBrk="0" hangingPunct="1">
              <a:lnSpc>
                <a:spcPct val="100000"/>
              </a:lnSpc>
              <a:spcBef>
                <a:spcPts val="210"/>
              </a:spcBef>
              <a:spcAft>
                <a:spcPts val="0"/>
              </a:spcAft>
              <a:buClrTx/>
              <a:buSzTx/>
              <a:buFontTx/>
              <a:buNone/>
              <a:tabLst/>
              <a:defRPr/>
            </a:pPr>
            <a:r>
              <a:rPr kumimoji="0" lang="fr-FR" sz="1200" b="0" i="0" u="none" strike="noStrike" kern="1200" cap="none" spc="-15" normalizeH="0" baseline="0" noProof="0" dirty="0">
                <a:ln>
                  <a:noFill/>
                </a:ln>
                <a:solidFill>
                  <a:srgbClr val="1F497D"/>
                </a:solidFill>
                <a:effectLst/>
                <a:uLnTx/>
                <a:uFillTx/>
                <a:latin typeface="Tahoma"/>
                <a:ea typeface="+mn-ea"/>
                <a:cs typeface="Tahoma"/>
              </a:rPr>
              <a:t>SHARE ON INSTAGRAM!</a:t>
            </a:r>
            <a:endParaRPr kumimoji="0" sz="1200" b="0" i="0" u="none" strike="noStrike" kern="1200" cap="none" spc="0" normalizeH="0" baseline="0" noProof="0" dirty="0">
              <a:ln>
                <a:noFill/>
              </a:ln>
              <a:solidFill>
                <a:srgbClr val="1F497D"/>
              </a:solidFill>
              <a:effectLst/>
              <a:uLnTx/>
              <a:uFillTx/>
              <a:latin typeface="Tahoma"/>
              <a:ea typeface="+mn-ea"/>
              <a:cs typeface="Tahoma"/>
            </a:endParaRPr>
          </a:p>
        </p:txBody>
      </p:sp>
      <p:pic>
        <p:nvPicPr>
          <p:cNvPr id="62" name="Image 61">
            <a:extLst>
              <a:ext uri="{FF2B5EF4-FFF2-40B4-BE49-F238E27FC236}">
                <a16:creationId xmlns:a16="http://schemas.microsoft.com/office/drawing/2014/main" id="{F407CBF5-55C0-440F-8286-81BF5E2E5958}"/>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355984" y="4687950"/>
            <a:ext cx="343038" cy="334400"/>
          </a:xfrm>
          <a:prstGeom prst="rect">
            <a:avLst/>
          </a:prstGeom>
        </p:spPr>
      </p:pic>
      <p:pic>
        <p:nvPicPr>
          <p:cNvPr id="63" name="Image 62">
            <a:extLst>
              <a:ext uri="{FF2B5EF4-FFF2-40B4-BE49-F238E27FC236}">
                <a16:creationId xmlns:a16="http://schemas.microsoft.com/office/drawing/2014/main" id="{8D70E9CF-BD49-4C4E-A574-B4832440949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332390" y="3505200"/>
            <a:ext cx="454140" cy="424650"/>
          </a:xfrm>
          <a:prstGeom prst="rect">
            <a:avLst/>
          </a:prstGeom>
        </p:spPr>
      </p:pic>
      <p:pic>
        <p:nvPicPr>
          <p:cNvPr id="64" name="Image 63">
            <a:extLst>
              <a:ext uri="{FF2B5EF4-FFF2-40B4-BE49-F238E27FC236}">
                <a16:creationId xmlns:a16="http://schemas.microsoft.com/office/drawing/2014/main" id="{E2571B31-0754-4392-91CE-EB8DDF9B0B5F}"/>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286000" y="304800"/>
            <a:ext cx="420567" cy="346497"/>
          </a:xfrm>
          <a:prstGeom prst="rect">
            <a:avLst/>
          </a:prstGeom>
        </p:spPr>
      </p:pic>
      <p:pic>
        <p:nvPicPr>
          <p:cNvPr id="69" name="Espace réservé pour une image  21">
            <a:extLst>
              <a:ext uri="{FF2B5EF4-FFF2-40B4-BE49-F238E27FC236}">
                <a16:creationId xmlns:a16="http://schemas.microsoft.com/office/drawing/2014/main" id="{332CFB05-B99D-42DF-9F32-ACCF3532752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305071" y="6289140"/>
            <a:ext cx="1038706" cy="1017259"/>
          </a:xfrm>
          <a:prstGeom prst="ellipse">
            <a:avLst/>
          </a:prstGeom>
        </p:spPr>
      </p:pic>
      <p:pic>
        <p:nvPicPr>
          <p:cNvPr id="70" name="Espace réservé pour une image  22">
            <a:extLst>
              <a:ext uri="{FF2B5EF4-FFF2-40B4-BE49-F238E27FC236}">
                <a16:creationId xmlns:a16="http://schemas.microsoft.com/office/drawing/2014/main" id="{C89EB3FC-8D81-4725-8C2F-ECC2B6D9EE21}"/>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894312" y="6266531"/>
            <a:ext cx="1111654" cy="1034973"/>
          </a:xfrm>
          <a:prstGeom prst="ellipse">
            <a:avLst/>
          </a:prstGeom>
        </p:spPr>
      </p:pic>
      <p:pic>
        <p:nvPicPr>
          <p:cNvPr id="71" name="Espace réservé pour une image  22">
            <a:extLst>
              <a:ext uri="{FF2B5EF4-FFF2-40B4-BE49-F238E27FC236}">
                <a16:creationId xmlns:a16="http://schemas.microsoft.com/office/drawing/2014/main" id="{03B75E4F-E593-4B4D-B419-FC5F8592ECF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rot="21422808">
            <a:off x="1626827" y="6266679"/>
            <a:ext cx="1034099" cy="1037874"/>
          </a:xfrm>
          <a:prstGeom prst="ellipse">
            <a:avLst/>
          </a:prstGeom>
        </p:spPr>
      </p:pic>
      <p:pic>
        <p:nvPicPr>
          <p:cNvPr id="72" name="Espace réservé pour une image  26">
            <a:extLst>
              <a:ext uri="{FF2B5EF4-FFF2-40B4-BE49-F238E27FC236}">
                <a16:creationId xmlns:a16="http://schemas.microsoft.com/office/drawing/2014/main" id="{E5D84303-8ACE-4E4A-8FF9-68BFFE0CFF97}"/>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5461329" y="6287049"/>
            <a:ext cx="1044819" cy="1020224"/>
          </a:xfrm>
          <a:prstGeom prst="ellipse">
            <a:avLst/>
          </a:prstGeom>
        </p:spPr>
      </p:pic>
      <p:pic>
        <p:nvPicPr>
          <p:cNvPr id="73" name="Espace réservé pour une image  26">
            <a:extLst>
              <a:ext uri="{FF2B5EF4-FFF2-40B4-BE49-F238E27FC236}">
                <a16:creationId xmlns:a16="http://schemas.microsoft.com/office/drawing/2014/main" id="{A467D1BD-6CAF-43C1-AD48-BE87E8475A7C}"/>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rot="21431250">
            <a:off x="4234500" y="6273905"/>
            <a:ext cx="998295" cy="1020224"/>
          </a:xfrm>
          <a:prstGeom prst="ellipse">
            <a:avLst/>
          </a:prstGeom>
        </p:spPr>
      </p:pic>
      <p:pic>
        <p:nvPicPr>
          <p:cNvPr id="74" name="Image 73">
            <a:extLst>
              <a:ext uri="{FF2B5EF4-FFF2-40B4-BE49-F238E27FC236}">
                <a16:creationId xmlns:a16="http://schemas.microsoft.com/office/drawing/2014/main" id="{6917FABD-ABD7-43A1-B428-7F7346DEC539}"/>
              </a:ext>
            </a:extLst>
          </p:cNvPr>
          <p:cNvPicPr>
            <a:picLocks noChangeAspect="1"/>
          </p:cNvPicPr>
          <p:nvPr/>
        </p:nvPicPr>
        <p:blipFill>
          <a:blip r:embed="rId19"/>
          <a:stretch>
            <a:fillRect/>
          </a:stretch>
        </p:blipFill>
        <p:spPr>
          <a:xfrm>
            <a:off x="3052182" y="3903914"/>
            <a:ext cx="699024" cy="694486"/>
          </a:xfrm>
          <a:prstGeom prst="rect">
            <a:avLst/>
          </a:prstGeom>
        </p:spPr>
      </p:pic>
      <p:sp>
        <p:nvSpPr>
          <p:cNvPr id="75" name="Flèche : droite 74">
            <a:extLst>
              <a:ext uri="{FF2B5EF4-FFF2-40B4-BE49-F238E27FC236}">
                <a16:creationId xmlns:a16="http://schemas.microsoft.com/office/drawing/2014/main" id="{375DB3B1-777C-405B-BF1B-A9DAC625E21C}"/>
              </a:ext>
            </a:extLst>
          </p:cNvPr>
          <p:cNvSpPr/>
          <p:nvPr/>
        </p:nvSpPr>
        <p:spPr>
          <a:xfrm>
            <a:off x="2867388" y="4222111"/>
            <a:ext cx="104412" cy="49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pic>
        <p:nvPicPr>
          <p:cNvPr id="1026" name="Picture 2" descr="RÃ©sultat de recherche d'images pour &quot;HKUST business school logo&quot;">
            <a:extLst>
              <a:ext uri="{FF2B5EF4-FFF2-40B4-BE49-F238E27FC236}">
                <a16:creationId xmlns:a16="http://schemas.microsoft.com/office/drawing/2014/main" id="{DCE2C198-1748-48D7-8FBF-41C2A0121708}"/>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1193635" y="8373620"/>
            <a:ext cx="4470727" cy="1178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3531</TotalTime>
  <Words>2446</Words>
  <Application>Microsoft Office PowerPoint</Application>
  <PresentationFormat>A4 Paper (210x297 mm)</PresentationFormat>
  <Paragraphs>234</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Tahoma</vt:lpstr>
      <vt:lpstr>Times New Roman</vt:lpstr>
      <vt:lpstr>Trebuchet MS</vt:lpstr>
      <vt:lpstr>Wingdings</vt:lpstr>
      <vt:lpstr>Office Theme</vt:lpstr>
      <vt:lpstr>FinTech@HKUST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Eléments de la charte graphique à respecter</dc:title>
  <dc:creator>WALLON Alexis</dc:creator>
  <cp:lastModifiedBy>Phillip Gerard BONARIGO</cp:lastModifiedBy>
  <cp:revision>381</cp:revision>
  <dcterms:created xsi:type="dcterms:W3CDTF">2018-09-09T11:58:56Z</dcterms:created>
  <dcterms:modified xsi:type="dcterms:W3CDTF">2019-09-03T07:47:19Z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2018-01-16T00:00:00Z</vt:filetime>
  </property>
  <property fmtid="{D5CDD505-2E9C-101B-9397-08002B2CF9AE}" pid="3" name="Creator">
    <vt:lpwstr>Microsoft® PowerPoint® 2013</vt:lpwstr>
  </property>
  <property fmtid="{D5CDD505-2E9C-101B-9397-08002B2CF9AE}" pid="4" name="LastSaved">
    <vt:filetime>2018-09-09T00:00:00Z</vt:filetime>
  </property>
</Properties>
</file>